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7" r:id="rId4"/>
    <p:sldId id="288" r:id="rId5"/>
    <p:sldId id="258" r:id="rId6"/>
    <p:sldId id="268" r:id="rId7"/>
    <p:sldId id="269" r:id="rId8"/>
    <p:sldId id="267" r:id="rId9"/>
    <p:sldId id="284" r:id="rId10"/>
    <p:sldId id="286" r:id="rId11"/>
    <p:sldId id="276" r:id="rId12"/>
    <p:sldId id="290" r:id="rId13"/>
    <p:sldId id="277" r:id="rId14"/>
    <p:sldId id="285" r:id="rId15"/>
    <p:sldId id="260" r:id="rId16"/>
    <p:sldId id="259" r:id="rId17"/>
    <p:sldId id="261" r:id="rId18"/>
    <p:sldId id="262" r:id="rId19"/>
    <p:sldId id="263" r:id="rId20"/>
    <p:sldId id="264" r:id="rId21"/>
    <p:sldId id="266" r:id="rId22"/>
    <p:sldId id="280" r:id="rId23"/>
    <p:sldId id="272" r:id="rId24"/>
    <p:sldId id="279" r:id="rId25"/>
    <p:sldId id="281" r:id="rId26"/>
    <p:sldId id="282" r:id="rId27"/>
    <p:sldId id="283" r:id="rId28"/>
    <p:sldId id="2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102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6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Вед.программы!$D$2</c:f>
              <c:numCache>
                <c:formatCode>0.0</c:formatCode>
                <c:ptCount val="1"/>
                <c:pt idx="0">
                  <c:v>99.9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Вед.программы!$D$3</c:f>
              <c:numCache>
                <c:formatCode>0.0</c:formatCode>
                <c:ptCount val="1"/>
                <c:pt idx="0">
                  <c:v>40</c:v>
                </c:pt>
              </c:numCache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Вед.программы!$D$4</c:f>
              <c:numCache>
                <c:formatCode>0.0</c:formatCode>
                <c:ptCount val="1"/>
                <c:pt idx="0">
                  <c:v>126</c:v>
                </c:pt>
              </c:numCache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Вед.программы!$D$5</c:f>
              <c:numCache>
                <c:formatCode>0.0</c:formatCode>
                <c:ptCount val="1"/>
                <c:pt idx="0">
                  <c:v>93</c:v>
                </c:pt>
              </c:numCache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Вед.программы!$D$6</c:f>
              <c:numCache>
                <c:formatCode>0.0</c:formatCode>
                <c:ptCount val="1"/>
                <c:pt idx="0">
                  <c:v>464.7</c:v>
                </c:pt>
              </c:numCache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Вед.программы!$D$7</c:f>
              <c:numCache>
                <c:formatCode>0.0</c:formatCode>
                <c:ptCount val="1"/>
                <c:pt idx="0">
                  <c:v>110</c:v>
                </c:pt>
              </c:numCache>
            </c:numRef>
          </c:val>
        </c:ser>
        <c:ser>
          <c:idx val="6"/>
          <c:order val="6"/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Вед.программы!$D$8</c:f>
              <c:numCache>
                <c:formatCode>0.0</c:formatCode>
                <c:ptCount val="1"/>
                <c:pt idx="0">
                  <c:v>25713.599999999999</c:v>
                </c:pt>
              </c:numCache>
            </c:numRef>
          </c:val>
        </c:ser>
        <c:ser>
          <c:idx val="7"/>
          <c:order val="7"/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Вед.программы!$D$9</c:f>
              <c:numCache>
                <c:formatCode>0.0</c:formatCode>
                <c:ptCount val="1"/>
                <c:pt idx="0">
                  <c:v>259</c:v>
                </c:pt>
              </c:numCache>
            </c:numRef>
          </c:val>
        </c:ser>
        <c:ser>
          <c:idx val="8"/>
          <c:order val="8"/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Вед.программы!$D$10</c:f>
              <c:numCache>
                <c:formatCode>0.0</c:formatCode>
                <c:ptCount val="1"/>
                <c:pt idx="0">
                  <c:v>107</c:v>
                </c:pt>
              </c:numCache>
            </c:numRef>
          </c:val>
        </c:ser>
        <c:ser>
          <c:idx val="9"/>
          <c:order val="9"/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Вед.программы!$D$11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</c:ser>
        <c:ser>
          <c:idx val="10"/>
          <c:order val="10"/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Вед.программы!$D$12</c:f>
              <c:numCache>
                <c:formatCode>0.0</c:formatCode>
                <c:ptCount val="1"/>
                <c:pt idx="0">
                  <c:v>148</c:v>
                </c:pt>
              </c:numCache>
            </c:numRef>
          </c:val>
        </c:ser>
        <c:ser>
          <c:idx val="11"/>
          <c:order val="11"/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Вед.программы!$D$13</c:f>
              <c:numCache>
                <c:formatCode>0.0</c:formatCode>
                <c:ptCount val="1"/>
                <c:pt idx="0">
                  <c:v>16</c:v>
                </c:pt>
              </c:numCache>
            </c:numRef>
          </c:val>
        </c:ser>
        <c:ser>
          <c:idx val="12"/>
          <c:order val="12"/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Вед.программы!$D$14</c:f>
              <c:numCache>
                <c:formatCode>0.0</c:formatCode>
                <c:ptCount val="1"/>
                <c:pt idx="0">
                  <c:v>19</c:v>
                </c:pt>
              </c:numCache>
            </c:numRef>
          </c:val>
        </c:ser>
        <c:ser>
          <c:idx val="13"/>
          <c:order val="13"/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Вед.программы!$D$15</c:f>
              <c:numCache>
                <c:formatCode>0.0</c:formatCode>
                <c:ptCount val="1"/>
                <c:pt idx="0">
                  <c:v>24</c:v>
                </c:pt>
              </c:numCache>
            </c:numRef>
          </c:val>
        </c:ser>
        <c:ser>
          <c:idx val="14"/>
          <c:order val="14"/>
          <c:spPr>
            <a:gradFill rotWithShape="1">
              <a:gsLst>
                <a:gs pos="0">
                  <a:schemeClr val="accent3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Вед.программы!$D$16</c:f>
              <c:numCache>
                <c:formatCode>0.0</c:formatCode>
                <c:ptCount val="1"/>
                <c:pt idx="0">
                  <c:v>50</c:v>
                </c:pt>
              </c:numCache>
            </c:numRef>
          </c:val>
        </c:ser>
        <c:ser>
          <c:idx val="15"/>
          <c:order val="15"/>
          <c:spPr>
            <a:gradFill rotWithShape="1">
              <a:gsLst>
                <a:gs pos="0">
                  <a:schemeClr val="accent4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Вед.программы!$D$17</c:f>
              <c:numCache>
                <c:formatCode>0.0</c:formatCode>
                <c:ptCount val="1"/>
                <c:pt idx="0">
                  <c:v>98.6</c:v>
                </c:pt>
              </c:numCache>
            </c:numRef>
          </c:val>
        </c:ser>
        <c:ser>
          <c:idx val="16"/>
          <c:order val="16"/>
          <c:spPr>
            <a:gradFill rotWithShape="1">
              <a:gsLst>
                <a:gs pos="0">
                  <a:schemeClr val="accent5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Вед.программы!$D$18</c:f>
              <c:numCache>
                <c:formatCode>0.0</c:formatCode>
                <c:ptCount val="1"/>
                <c:pt idx="0">
                  <c:v>8259</c:v>
                </c:pt>
              </c:numCache>
            </c:numRef>
          </c:val>
        </c:ser>
        <c:ser>
          <c:idx val="17"/>
          <c:order val="17"/>
          <c:spPr>
            <a:gradFill rotWithShape="1">
              <a:gsLst>
                <a:gs pos="0">
                  <a:schemeClr val="accent6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Вед.программы!$D$19</c:f>
              <c:numCache>
                <c:formatCode>0.0</c:formatCode>
                <c:ptCount val="1"/>
                <c:pt idx="0">
                  <c:v>3317.2</c:v>
                </c:pt>
              </c:numCache>
            </c:numRef>
          </c:val>
        </c:ser>
        <c:ser>
          <c:idx val="18"/>
          <c:order val="18"/>
          <c:spPr>
            <a:gradFill rotWithShape="1">
              <a:gsLst>
                <a:gs pos="0">
                  <a:schemeClr val="accent1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Вед.программы!$D$20</c:f>
              <c:numCache>
                <c:formatCode>0.0</c:formatCode>
                <c:ptCount val="1"/>
                <c:pt idx="0">
                  <c:v>2811.5</c:v>
                </c:pt>
              </c:numCache>
            </c:numRef>
          </c:val>
        </c:ser>
        <c:ser>
          <c:idx val="19"/>
          <c:order val="19"/>
          <c:spPr>
            <a:gradFill rotWithShape="1">
              <a:gsLst>
                <a:gs pos="0">
                  <a:schemeClr val="accent2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Вед.программы!$D$21</c:f>
              <c:numCache>
                <c:formatCode>0.0</c:formatCode>
                <c:ptCount val="1"/>
                <c:pt idx="0">
                  <c:v>1719</c:v>
                </c:pt>
              </c:numCache>
            </c:numRef>
          </c:val>
        </c:ser>
        <c:ser>
          <c:idx val="20"/>
          <c:order val="20"/>
          <c:spPr>
            <a:gradFill rotWithShape="1">
              <a:gsLst>
                <a:gs pos="0">
                  <a:schemeClr val="accent3">
                    <a:lumMod val="8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8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8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val>
            <c:numRef>
              <c:f>Вед.программы!$D$22</c:f>
              <c:numCache>
                <c:formatCode>0.0</c:formatCode>
                <c:ptCount val="1"/>
                <c:pt idx="0">
                  <c:v>1416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205480"/>
        <c:axId val="177915168"/>
        <c:axId val="0"/>
      </c:bar3DChart>
      <c:catAx>
        <c:axId val="17920548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77915168"/>
        <c:crosses val="autoZero"/>
        <c:auto val="1"/>
        <c:lblAlgn val="ctr"/>
        <c:lblOffset val="100"/>
        <c:noMultiLvlLbl val="0"/>
      </c:catAx>
      <c:valAx>
        <c:axId val="1779151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920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81889763779537E-2"/>
          <c:y val="2.3148148148148147E-2"/>
          <c:w val="0.81111111111111112"/>
          <c:h val="0.89260061242344702"/>
        </c:manualLayout>
      </c:layout>
      <c:area3DChart>
        <c:grouping val="standard"/>
        <c:varyColors val="0"/>
        <c:ser>
          <c:idx val="0"/>
          <c:order val="0"/>
          <c:tx>
            <c:strRef>
              <c:f>'Д. и Р.'!$A$15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alpha val="35000"/>
              </a:schemeClr>
            </a:solidFill>
            <a:ln w="9525">
              <a:solidFill>
                <a:schemeClr val="accent6"/>
              </a:solidFill>
            </a:ln>
            <a:effectLst/>
            <a:sp3d contourW="9525">
              <a:contourClr>
                <a:schemeClr val="accent6"/>
              </a:contourClr>
            </a:sp3d>
          </c:spPr>
          <c:cat>
            <c:strRef>
              <c:f>'Д. и Р.'!$C$14:$I$14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'Д. и Р.'!$C$15:$I$15</c:f>
              <c:numCache>
                <c:formatCode>General</c:formatCode>
                <c:ptCount val="7"/>
                <c:pt idx="0">
                  <c:v>61232.1</c:v>
                </c:pt>
                <c:pt idx="1">
                  <c:v>70343.899999999994</c:v>
                </c:pt>
                <c:pt idx="2" formatCode="#,##0.00">
                  <c:v>64686</c:v>
                </c:pt>
                <c:pt idx="3" formatCode="#\ ##0.0">
                  <c:v>75836.7</c:v>
                </c:pt>
                <c:pt idx="4" formatCode="#\ ##0.0">
                  <c:v>83000</c:v>
                </c:pt>
                <c:pt idx="5" formatCode="#\ ##0.0">
                  <c:v>81761.600000000006</c:v>
                </c:pt>
                <c:pt idx="6" formatCode="#\ ##0.0">
                  <c:v>83115.8</c:v>
                </c:pt>
              </c:numCache>
            </c:numRef>
          </c:val>
        </c:ser>
        <c:ser>
          <c:idx val="1"/>
          <c:order val="1"/>
          <c:tx>
            <c:strRef>
              <c:f>'Д. и Р.'!$A$16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alpha val="35000"/>
              </a:schemeClr>
            </a:solidFill>
            <a:ln w="9525">
              <a:solidFill>
                <a:schemeClr val="accent5"/>
              </a:solidFill>
            </a:ln>
            <a:effectLst/>
            <a:sp3d contourW="9525">
              <a:contourClr>
                <a:schemeClr val="accent5"/>
              </a:contourClr>
            </a:sp3d>
          </c:spPr>
          <c:cat>
            <c:strRef>
              <c:f>'Д. и Р.'!$C$14:$I$14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'Д. и Р.'!$C$16:$I$16</c:f>
              <c:numCache>
                <c:formatCode>General</c:formatCode>
                <c:ptCount val="7"/>
                <c:pt idx="0">
                  <c:v>58560.6</c:v>
                </c:pt>
                <c:pt idx="1">
                  <c:v>65198.3</c:v>
                </c:pt>
                <c:pt idx="2" formatCode="#,##0.00">
                  <c:v>72167.199999999997</c:v>
                </c:pt>
                <c:pt idx="3" formatCode="#\ ##0.0">
                  <c:v>75139.5</c:v>
                </c:pt>
                <c:pt idx="4" formatCode="#\ ##0.0">
                  <c:v>85374</c:v>
                </c:pt>
                <c:pt idx="5" formatCode="#\ ##0.0">
                  <c:v>81761.600000000006</c:v>
                </c:pt>
                <c:pt idx="6" formatCode="#\ ##0.0">
                  <c:v>83115.8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970048"/>
        <c:axId val="177964560"/>
        <c:axId val="178912824"/>
      </c:area3DChart>
      <c:catAx>
        <c:axId val="17797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tx1">
                <a:lumMod val="5000"/>
                <a:lumOff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baseline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964560"/>
        <c:crosses val="autoZero"/>
        <c:auto val="1"/>
        <c:lblAlgn val="ctr"/>
        <c:lblOffset val="100"/>
        <c:noMultiLvlLbl val="0"/>
      </c:catAx>
      <c:valAx>
        <c:axId val="17796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7970048"/>
        <c:crosses val="autoZero"/>
        <c:crossBetween val="midCat"/>
      </c:valAx>
      <c:serAx>
        <c:axId val="1789128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"/>
                <a:lumOff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96456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Доходы!$B$5:$B$13</c:f>
              <c:strCache>
                <c:ptCount val="4"/>
                <c:pt idx="0">
                  <c:v>Налоги на совокупный доход</c:v>
                </c:pt>
                <c:pt idx="1">
                  <c:v>Доходы от компенсации затрат </c:v>
                </c:pt>
                <c:pt idx="2">
                  <c:v>Штрафы, санкции, возмещение ущерба</c:v>
                </c:pt>
                <c:pt idx="3">
                  <c:v>Безвозмездные поступления </c:v>
                </c:pt>
              </c:strCache>
            </c:strRef>
          </c:cat>
          <c:val>
            <c:numRef>
              <c:f>Доходы!$C$5:$C$13</c:f>
              <c:numCache>
                <c:formatCode>#\ ##0.0</c:formatCode>
                <c:ptCount val="4"/>
                <c:pt idx="0">
                  <c:v>55069.7</c:v>
                </c:pt>
                <c:pt idx="1">
                  <c:v>184.1</c:v>
                </c:pt>
                <c:pt idx="2">
                  <c:v>3026.7</c:v>
                </c:pt>
                <c:pt idx="3">
                  <c:v>12159.1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solidFill>
        <a:schemeClr val="tx1">
          <a:lumMod val="15000"/>
          <a:lumOff val="85000"/>
          <a:alpha val="0"/>
        </a:schemeClr>
      </a:solidFill>
      <a:round/>
    </a:ln>
    <a:effectLst/>
    <a:scene3d>
      <a:camera prst="orthographicFront"/>
      <a:lightRig rig="threePt" dir="t"/>
    </a:scene3d>
    <a:sp3d prstMaterial="matte"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47442347606E-2"/>
          <c:w val="1"/>
          <c:h val="0.96296296296296291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Расходы!$B$4:$B$32</c:f>
              <c:strCache>
                <c:ptCount val="12"/>
                <c:pt idx="0">
                  <c:v>Общегосударственные вопросы</c:v>
                </c:pt>
                <c:pt idx="1">
                  <c:v>Проведение муниципальных выборов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Охрана окпужающей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</c:strCache>
            </c:strRef>
          </c:cat>
          <c:val>
            <c:numRef>
              <c:f>Расходы!$C$4:$C$32</c:f>
              <c:numCache>
                <c:formatCode>#\ ##0.0</c:formatCode>
                <c:ptCount val="12"/>
                <c:pt idx="0">
                  <c:v>20261.2</c:v>
                </c:pt>
                <c:pt idx="1">
                  <c:v>3000</c:v>
                </c:pt>
                <c:pt idx="2">
                  <c:v>126</c:v>
                </c:pt>
                <c:pt idx="3">
                  <c:v>667.7</c:v>
                </c:pt>
                <c:pt idx="4">
                  <c:v>32345.3</c:v>
                </c:pt>
                <c:pt idx="5">
                  <c:v>107</c:v>
                </c:pt>
                <c:pt idx="6">
                  <c:v>107</c:v>
                </c:pt>
                <c:pt idx="7">
                  <c:v>407.6</c:v>
                </c:pt>
                <c:pt idx="8">
                  <c:v>14387.7</c:v>
                </c:pt>
                <c:pt idx="9">
                  <c:v>12024.8</c:v>
                </c:pt>
                <c:pt idx="10">
                  <c:v>1719</c:v>
                </c:pt>
                <c:pt idx="11">
                  <c:v>1416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2017</c:v>
          </c:tx>
          <c:spPr>
            <a:solidFill>
              <a:schemeClr val="accent6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Расходы!$B$39:$B$67</c:f>
              <c:strCache>
                <c:ptCount val="11"/>
                <c:pt idx="0">
                  <c:v>Общегосударственные вопросы</c:v>
                </c:pt>
                <c:pt idx="1">
                  <c:v>Проведение муниципальных выборов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Жилищно-комм.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Расходы!$E$39:$E$67</c:f>
              <c:numCache>
                <c:formatCode>#\ ##0.0</c:formatCode>
                <c:ptCount val="11"/>
                <c:pt idx="0">
                  <c:v>17763.599999999999</c:v>
                </c:pt>
                <c:pt idx="1">
                  <c:v>0</c:v>
                </c:pt>
                <c:pt idx="2">
                  <c:v>86.7</c:v>
                </c:pt>
                <c:pt idx="3">
                  <c:v>518.70000000000005</c:v>
                </c:pt>
                <c:pt idx="4">
                  <c:v>31794.3</c:v>
                </c:pt>
                <c:pt idx="5">
                  <c:v>0</c:v>
                </c:pt>
                <c:pt idx="6">
                  <c:v>847.7</c:v>
                </c:pt>
                <c:pt idx="7">
                  <c:v>8978.5</c:v>
                </c:pt>
                <c:pt idx="8">
                  <c:v>10617.8</c:v>
                </c:pt>
                <c:pt idx="9">
                  <c:v>632</c:v>
                </c:pt>
                <c:pt idx="10">
                  <c:v>927.9</c:v>
                </c:pt>
              </c:numCache>
            </c:numRef>
          </c:val>
        </c:ser>
        <c:ser>
          <c:idx val="1"/>
          <c:order val="1"/>
          <c:tx>
            <c:v>2018</c:v>
          </c:tx>
          <c:spPr>
            <a:solidFill>
              <a:schemeClr val="accent3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strRef>
              <c:f>Расходы!$B$39:$B$67</c:f>
              <c:strCache>
                <c:ptCount val="11"/>
                <c:pt idx="0">
                  <c:v>Общегосударственные вопросы</c:v>
                </c:pt>
                <c:pt idx="1">
                  <c:v>Проведение муниципальных выборов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Жилищно-комм.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Расходы!$F$39:$F$67</c:f>
              <c:numCache>
                <c:formatCode>#\ ##0.0</c:formatCode>
                <c:ptCount val="11"/>
                <c:pt idx="0">
                  <c:v>17380.3</c:v>
                </c:pt>
                <c:pt idx="1">
                  <c:v>0</c:v>
                </c:pt>
                <c:pt idx="2">
                  <c:v>106.9</c:v>
                </c:pt>
                <c:pt idx="3">
                  <c:v>630.6</c:v>
                </c:pt>
                <c:pt idx="4">
                  <c:v>33919.699999999997</c:v>
                </c:pt>
                <c:pt idx="5">
                  <c:v>0</c:v>
                </c:pt>
                <c:pt idx="6">
                  <c:v>1016.3</c:v>
                </c:pt>
                <c:pt idx="7">
                  <c:v>10213.299999999999</c:v>
                </c:pt>
                <c:pt idx="8">
                  <c:v>11017.300000000001</c:v>
                </c:pt>
                <c:pt idx="9">
                  <c:v>663.6</c:v>
                </c:pt>
                <c:pt idx="10">
                  <c:v>1416</c:v>
                </c:pt>
              </c:numCache>
            </c:numRef>
          </c:val>
        </c:ser>
        <c:ser>
          <c:idx val="2"/>
          <c:order val="2"/>
          <c:tx>
            <c:v>2019</c:v>
          </c:tx>
          <c:spPr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Расходы!$B$39:$B$67</c:f>
              <c:strCache>
                <c:ptCount val="11"/>
                <c:pt idx="0">
                  <c:v>Общегосударственные вопросы</c:v>
                </c:pt>
                <c:pt idx="1">
                  <c:v>Проведение муниципальных выборов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Жилищно-комм.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Расходы!$G$39:$G$67</c:f>
              <c:numCache>
                <c:formatCode>#\ ##0.0</c:formatCode>
                <c:ptCount val="11"/>
                <c:pt idx="0">
                  <c:v>20261.2</c:v>
                </c:pt>
                <c:pt idx="1">
                  <c:v>3000</c:v>
                </c:pt>
                <c:pt idx="2">
                  <c:v>126</c:v>
                </c:pt>
                <c:pt idx="3">
                  <c:v>667.7</c:v>
                </c:pt>
                <c:pt idx="4">
                  <c:v>32345.3</c:v>
                </c:pt>
                <c:pt idx="5">
                  <c:v>107</c:v>
                </c:pt>
                <c:pt idx="6">
                  <c:v>407.6</c:v>
                </c:pt>
                <c:pt idx="7">
                  <c:v>14387.7</c:v>
                </c:pt>
                <c:pt idx="8">
                  <c:v>12024.8</c:v>
                </c:pt>
                <c:pt idx="9">
                  <c:v>1719</c:v>
                </c:pt>
                <c:pt idx="10">
                  <c:v>1416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968480"/>
        <c:axId val="177962992"/>
        <c:axId val="0"/>
      </c:bar3DChart>
      <c:catAx>
        <c:axId val="177968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962992"/>
        <c:crosses val="autoZero"/>
        <c:auto val="1"/>
        <c:lblAlgn val="ctr"/>
        <c:lblOffset val="100"/>
        <c:noMultiLvlLbl val="0"/>
      </c:catAx>
      <c:valAx>
        <c:axId val="1779629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7796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092039403083357"/>
          <c:y val="5.6046854607697316E-2"/>
          <c:w val="0.19969403396176436"/>
          <c:h val="5.6163582250451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Дефицит!$D$7:$G$7</c:f>
              <c:numCache>
                <c:formatCode>#,##0.00</c:formatCode>
                <c:ptCount val="4"/>
                <c:pt idx="0">
                  <c:v>-5145.5999999999913</c:v>
                </c:pt>
                <c:pt idx="1">
                  <c:v>7481.1999999999971</c:v>
                </c:pt>
                <c:pt idx="2">
                  <c:v>-697.19999999999709</c:v>
                </c:pt>
                <c:pt idx="3">
                  <c:v>2374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962600"/>
        <c:axId val="177963384"/>
      </c:scatterChart>
      <c:valAx>
        <c:axId val="177962600"/>
        <c:scaling>
          <c:orientation val="minMax"/>
        </c:scaling>
        <c:delete val="1"/>
        <c:axPos val="b"/>
        <c:majorTickMark val="none"/>
        <c:minorTickMark val="none"/>
        <c:tickLblPos val="nextTo"/>
        <c:crossAx val="177963384"/>
        <c:crosses val="autoZero"/>
        <c:crossBetween val="midCat"/>
      </c:valAx>
      <c:valAx>
        <c:axId val="17796338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77962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5">
                    <a:shade val="58000"/>
                    <a:alpha val="0"/>
                  </a:schemeClr>
                </a:gs>
                <a:gs pos="50000">
                  <a:schemeClr val="accent5">
                    <a:shade val="5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Субвенции!$D$5</c:f>
              <c:numCache>
                <c:formatCode>#\ ##0.0</c:formatCode>
                <c:ptCount val="1"/>
                <c:pt idx="0">
                  <c:v>9689.7999999999993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100000">
                  <a:schemeClr val="accent5">
                    <a:shade val="86000"/>
                    <a:alpha val="0"/>
                  </a:schemeClr>
                </a:gs>
                <a:gs pos="50000">
                  <a:schemeClr val="accent5">
                    <a:shade val="8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Субвенции!$E$5</c:f>
              <c:numCache>
                <c:formatCode>#\ ##0.0</c:formatCode>
                <c:ptCount val="1"/>
                <c:pt idx="0">
                  <c:v>11645.2</c:v>
                </c:pt>
              </c:numCache>
            </c:numRef>
          </c:val>
        </c:ser>
        <c:ser>
          <c:idx val="2"/>
          <c:order val="2"/>
          <c:spPr>
            <a:gradFill>
              <a:gsLst>
                <a:gs pos="100000">
                  <a:schemeClr val="accent5">
                    <a:tint val="86000"/>
                    <a:alpha val="0"/>
                  </a:schemeClr>
                </a:gs>
                <a:gs pos="50000">
                  <a:schemeClr val="accent5">
                    <a:tint val="8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Субвенции!$F$5</c:f>
              <c:numCache>
                <c:formatCode>#\ ##0.0</c:formatCode>
                <c:ptCount val="1"/>
                <c:pt idx="0">
                  <c:v>12478.5</c:v>
                </c:pt>
              </c:numCache>
            </c:numRef>
          </c:val>
        </c:ser>
        <c:ser>
          <c:idx val="3"/>
          <c:order val="3"/>
          <c:spPr>
            <a:gradFill>
              <a:gsLst>
                <a:gs pos="100000">
                  <a:schemeClr val="accent5">
                    <a:tint val="58000"/>
                    <a:alpha val="0"/>
                  </a:schemeClr>
                </a:gs>
                <a:gs pos="50000">
                  <a:schemeClr val="accent5">
                    <a:tint val="5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Субвенции!$G$5</c:f>
              <c:numCache>
                <c:formatCode>#\ ##0.0</c:formatCode>
                <c:ptCount val="1"/>
                <c:pt idx="0">
                  <c:v>13490.400000000001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7964952"/>
        <c:axId val="177965344"/>
        <c:axId val="0"/>
      </c:bar3DChart>
      <c:catAx>
        <c:axId val="177964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7965344"/>
        <c:crosses val="autoZero"/>
        <c:auto val="1"/>
        <c:lblAlgn val="ctr"/>
        <c:lblOffset val="100"/>
        <c:noMultiLvlLbl val="0"/>
      </c:catAx>
      <c:valAx>
        <c:axId val="177965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77964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0725-FDD8-43E4-BD9E-5FF920A4468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3532-73EF-4047-A1D7-576F66E96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4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4610-29BD-463E-B1BE-F686A61B65B7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3F10-A651-470F-8BCA-2EC8629F3461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FAE0-E440-47F5-8531-BEC689001CA6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64F4-4AC9-4A1D-AC5D-55107FEF6A3E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B8A0-7F36-4350-ADB3-C2CDC77A6919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913-A357-4C7E-94AE-EAC3647DB912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CAF0-9363-4626-9169-07B36B480CF6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40D0-2AD2-4B24-94A8-CC976C313E2F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DA81-C738-48C6-B50F-F747CA36135B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BB09-1B48-4DE3-9A48-6B7C52EC98BC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E88-1BCE-424D-A8CB-D88A9E86E63E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3BA-7570-4EE7-8EC7-9706FC7262B5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537B-F92E-4EBA-8ABD-E66122FC227C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586E-31A7-437B-85EB-0A8787DC8E87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D591-98D7-44FB-A3B0-2126DB4EE1C4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3FA-9E2E-451C-8387-94B6B35147CD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80000"/>
                <a:lumOff val="20000"/>
              </a:srgbClr>
            </a:gs>
            <a:gs pos="100000">
              <a:srgbClr val="DFE8C4">
                <a:lumMod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FC74-1487-407B-A6EB-201F00771486}" type="datetime1">
              <a:rPr lang="en-US" smtClean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18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8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12" Type="http://schemas.openxmlformats.org/officeDocument/2006/relationships/slide" Target="slide2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24.xml"/><Relationship Id="rId5" Type="http://schemas.openxmlformats.org/officeDocument/2006/relationships/slide" Target="slide9.xml"/><Relationship Id="rId15" Type="http://schemas.openxmlformats.org/officeDocument/2006/relationships/slide" Target="slide1.xml"/><Relationship Id="rId10" Type="http://schemas.openxmlformats.org/officeDocument/2006/relationships/slide" Target="slide23.xml"/><Relationship Id="rId4" Type="http://schemas.openxmlformats.org/officeDocument/2006/relationships/slide" Target="slide8.xml"/><Relationship Id="rId9" Type="http://schemas.openxmlformats.org/officeDocument/2006/relationships/slide" Target="slide22.xml"/><Relationship Id="rId1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8.xml"/><Relationship Id="rId7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chart" Target="../charts/chart5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8.xml"/><Relationship Id="rId7" Type="http://schemas.openxmlformats.org/officeDocument/2006/relationships/slide" Target="slide24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eg"/><Relationship Id="rId7" Type="http://schemas.openxmlformats.org/officeDocument/2006/relationships/slide" Target="slide1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Бюджет на 2019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граждан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Внутригородское муниципальное образование Санкт-Петербурга муниципальный округ Васильевский</a:t>
            </a:r>
            <a:endParaRPr lang="ru-RU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8" name="Выноска со стрелкой вверх 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на текущий 2019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75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затрат на ведомственные целевые программы</a:t>
            </a:r>
            <a:endParaRPr lang="ru-RU" dirty="0"/>
          </a:p>
        </p:txBody>
      </p:sp>
      <p:pic>
        <p:nvPicPr>
          <p:cNvPr id="35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6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317486"/>
              </p:ext>
            </p:extLst>
          </p:nvPr>
        </p:nvGraphicFramePr>
        <p:xfrm>
          <a:off x="1650574" y="1735204"/>
          <a:ext cx="5653739" cy="514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8" name="Прямая соединительная линия 37"/>
          <p:cNvCxnSpPr/>
          <p:nvPr/>
        </p:nvCxnSpPr>
        <p:spPr>
          <a:xfrm flipV="1">
            <a:off x="5660571" y="4990970"/>
            <a:ext cx="1654628" cy="32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684704" y="5210321"/>
            <a:ext cx="1650680" cy="490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684704" y="5592520"/>
            <a:ext cx="1667008" cy="180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684704" y="5381870"/>
            <a:ext cx="1650680" cy="368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684704" y="5773881"/>
            <a:ext cx="1667008" cy="35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684704" y="5831962"/>
            <a:ext cx="1667008" cy="153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660571" y="2371037"/>
            <a:ext cx="1654628" cy="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671456" y="2899303"/>
            <a:ext cx="1654628" cy="89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668376" y="2686533"/>
            <a:ext cx="1657708" cy="100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671456" y="2508680"/>
            <a:ext cx="1643743" cy="50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695720" y="3175813"/>
            <a:ext cx="1630364" cy="37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681983" y="3797349"/>
            <a:ext cx="1644101" cy="916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684704" y="3785111"/>
            <a:ext cx="1630495" cy="679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668376" y="3769431"/>
            <a:ext cx="1635937" cy="502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668376" y="3754883"/>
            <a:ext cx="1646823" cy="357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681983" y="3743711"/>
            <a:ext cx="1622330" cy="167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5681983" y="3723950"/>
            <a:ext cx="1649544" cy="12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681983" y="3526706"/>
            <a:ext cx="1646823" cy="191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5681983" y="3367826"/>
            <a:ext cx="1644101" cy="32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695720" y="5871990"/>
            <a:ext cx="1655992" cy="30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566312"/>
              </p:ext>
            </p:extLst>
          </p:nvPr>
        </p:nvGraphicFramePr>
        <p:xfrm>
          <a:off x="7576456" y="2272127"/>
          <a:ext cx="4452257" cy="398964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52257"/>
              </a:tblGrid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Физкультурно-оздоровительные мероприятия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Организация досуговых </a:t>
                      </a:r>
                      <a:r>
                        <a:rPr lang="ru-RU" sz="1000" u="none" strike="noStrike" dirty="0" smtClean="0">
                          <a:effectLst/>
                        </a:rPr>
                        <a:t>мероприятий</a:t>
                      </a: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Сохранение местных традиций</a:t>
                      </a: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 </a:t>
                      </a:r>
                      <a:r>
                        <a:rPr lang="ru-RU" sz="1000" b="1" u="none" strike="noStrike" dirty="0">
                          <a:effectLst/>
                        </a:rPr>
                        <a:t>Участие в городских праздничных мероприятий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Профилактика межнациональных конфликтов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01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Охрана здоровья граждан от табачного дыма                                      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Профилактика наркомании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Профилактика терроризма и экстремизма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Профилактика правонарушений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Профилактика дорожно-транспортного травматизма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Охрана окружающей среды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Профессиональное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effectLst/>
                        </a:rPr>
                        <a:t>Благоустройство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Развитие малого бизнеса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Трудоустройство несовершеннолетних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Общественные работы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Обучение действиям в чрезвычайных ситуациях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Защита прав потребителей</a:t>
                      </a: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Формирование архивных фондов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1" name="Выноска со стрелкой вверх 30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566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на текущий </a:t>
            </a:r>
            <a:r>
              <a:rPr lang="ru-RU" b="1" dirty="0" smtClean="0"/>
              <a:t>2019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Ведомственные целевые программы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016230"/>
              </p:ext>
            </p:extLst>
          </p:nvPr>
        </p:nvGraphicFramePr>
        <p:xfrm>
          <a:off x="2721429" y="2576150"/>
          <a:ext cx="8826726" cy="377125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4135"/>
                <a:gridCol w="7183897"/>
                <a:gridCol w="529046"/>
                <a:gridCol w="779648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01 13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Осуществление защиты прав потребителей.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40,0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мер по профилактике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дорожно-транспортного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 законодательством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в минимизации  и (или) ликвидации последствий проявления терроризма и экстремизма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наркомании в Санкт-Петербурге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Проведение </a:t>
                      </a:r>
                      <a:r>
                        <a:rPr lang="ru-RU" sz="1100" dirty="0">
                          <a:effectLst/>
                        </a:rPr>
                        <a:t>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03 09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126,0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проведение оплачиваемых общественных работ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04 01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97,0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872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на текущий </a:t>
            </a:r>
            <a:r>
              <a:rPr lang="ru-RU" b="1" dirty="0" smtClean="0"/>
              <a:t>2019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Ведомственные целевые программы (продолжение)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29782"/>
              </p:ext>
            </p:extLst>
          </p:nvPr>
        </p:nvGraphicFramePr>
        <p:xfrm>
          <a:off x="2721429" y="2463169"/>
          <a:ext cx="8826726" cy="415682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4135"/>
                <a:gridCol w="7183897"/>
                <a:gridCol w="529046"/>
                <a:gridCol w="779648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временного трудоустройства </a:t>
                      </a:r>
                      <a:r>
                        <a:rPr lang="ru-RU" sz="1100" dirty="0" smtClean="0">
                          <a:effectLst/>
                        </a:rPr>
                        <a:t>несовершеннолетних </a:t>
                      </a:r>
                      <a:r>
                        <a:rPr lang="ru-RU" sz="1100" dirty="0">
                          <a:effectLst/>
                        </a:rPr>
                        <a:t>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</a:t>
                      </a:r>
                      <a:r>
                        <a:rPr lang="ru-RU" sz="1100" dirty="0" smtClean="0">
                          <a:effectLst/>
                        </a:rPr>
                        <a:t>лет из числа выпускников образовательных учреждений начального и среднего профессионального образования, </a:t>
                      </a:r>
                      <a:r>
                        <a:rPr lang="ru-RU" sz="1100" dirty="0">
                          <a:effectLst/>
                        </a:rPr>
                        <a:t>ищущих работу </a:t>
                      </a:r>
                      <a:r>
                        <a:rPr lang="ru-RU" sz="1100" dirty="0" smtClean="0">
                          <a:effectLst/>
                        </a:rPr>
                        <a:t>впервые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04 01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464,7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Содействие развитию малого бизнеса на территории муниципального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04 12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110,0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Благоустройство, в том числе: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2 646,9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Текущий ремонт придомовых территорий и дворовых территорий, включая проезды и въезды, пешеходные дорожки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9 </a:t>
                      </a:r>
                      <a:r>
                        <a:rPr lang="ru-RU" sz="1000" b="1" dirty="0" smtClean="0">
                          <a:effectLst/>
                        </a:rPr>
                        <a:t>451,7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11.2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Установка, содержание и ремонт ограждений газонов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519,7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Установка и содержание малых архитектурных форм, уличной мебели и хозяйственно-бытового оборудования, необходимого для благоустройства территории муниципального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876,5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Участие в обеспечении чистоты и порядка на территории муниципального образования, включая уборку территорий, водных акваторий, тупиков и проездов, не включенных в адресные программы, утвержденные исполнительными органами государственной власти Санкт-Петербурга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22,5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Проведение санитарных рубок, удаление аварийных, больных деревьев и кустарников в отношении зеленных насаждений общего пользования местного значения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436,8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655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на текущий </a:t>
            </a:r>
            <a:r>
              <a:rPr lang="ru-RU" b="1" dirty="0" smtClean="0"/>
              <a:t>2019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Ведомственные </a:t>
            </a:r>
            <a:r>
              <a:rPr lang="ru-RU" dirty="0" smtClean="0"/>
              <a:t>целевые программы (продолжение)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29010"/>
              </p:ext>
            </p:extLst>
          </p:nvPr>
        </p:nvGraphicFramePr>
        <p:xfrm>
          <a:off x="2808514" y="2479715"/>
          <a:ext cx="8739641" cy="406536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4623"/>
                <a:gridCol w="7237084"/>
                <a:gridCol w="523827"/>
                <a:gridCol w="634107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Озеленение территорий зеленых насаждений общего пользования местного значения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11 830,7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Создание зон отдыха, в том числе обустройство, содержание и уборка территорий детских площадок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3 </a:t>
                      </a:r>
                      <a:r>
                        <a:rPr lang="ru-RU" sz="1000" b="1" dirty="0" smtClean="0">
                          <a:effectLst/>
                        </a:rPr>
                        <a:t>509,0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3560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12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мероприятиях по охране окружающей среды в границах муниципального образования, за исключением организаций и осуществления мероприятий по экологическому контролю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3560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13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профессионального образования и дополнительного профессионального образования выборных должностных лиц местного самоуправления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членов выборных органов местного самоуправления,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муниципальных советов муниципальных образований,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работников 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309,0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14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мероприятий по охране здоровья граждан от воздействия окружающего табачного дыма и последствий потребления табака на территории муниципального образования                                       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15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сохранения и развития языков и культуры народов Российской Федерации, проживающих на территории муниципального образования, социально и культурную адаптацию мигрантов, профилактику межнациональных (межэтнических)конфликтов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07 09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839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на текущий </a:t>
            </a:r>
            <a:r>
              <a:rPr lang="ru-RU" b="1" dirty="0" smtClean="0"/>
              <a:t>2019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Ведомственные </a:t>
            </a:r>
            <a:r>
              <a:rPr lang="ru-RU" dirty="0" smtClean="0"/>
              <a:t>целевые программы (окончание)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53685"/>
              </p:ext>
            </p:extLst>
          </p:nvPr>
        </p:nvGraphicFramePr>
        <p:xfrm>
          <a:off x="2808514" y="2713763"/>
          <a:ext cx="8739641" cy="349602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4623"/>
                <a:gridCol w="7237084"/>
                <a:gridCol w="523827"/>
                <a:gridCol w="634107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35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  местных и участие в организации и проведении городских праздничных и иных зрелищных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710,1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 и проведение мероприятий по сохранению и развитию местных традиций и обрядов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2 737,0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проведению досуговых мероприятий для жителей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4 726,6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развития на территории муниципального образования физической культуры и массового спорта, организация и проведение официальных физкультурных мероприятий, физкультурно-оздоровительных мероприятий и спортивных мероприятий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1 719,0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20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печатного средства массовой информации для опубликования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 актов, обсуждения проектов муниципальных правовых актов по вопросам местного значения, доведения до сведения жителей муниципального образования официальной информации о социально-экономическом и культурном раз-витии муниципального образования, о развитии его общественной инфраструктуры и иной официальной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1 416,0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48 660,8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7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бюджета МО </a:t>
            </a:r>
            <a:r>
              <a:rPr lang="ru-RU" b="1" dirty="0"/>
              <a:t>В</a:t>
            </a:r>
            <a:r>
              <a:rPr lang="ru-RU" b="1" dirty="0" smtClean="0"/>
              <a:t>асильевский 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з</a:t>
            </a:r>
            <a:r>
              <a:rPr lang="ru-RU" b="1" dirty="0" smtClean="0"/>
              <a:t>а 2016-2018 годы, на текущий 2019 год и период 2020-2021 годов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изменения доходов и расходов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445643"/>
              </p:ext>
            </p:extLst>
          </p:nvPr>
        </p:nvGraphicFramePr>
        <p:xfrm>
          <a:off x="2820319" y="2563198"/>
          <a:ext cx="8727836" cy="397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694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бюджета МО </a:t>
            </a:r>
            <a:r>
              <a:rPr lang="ru-RU" b="1" dirty="0"/>
              <a:t>В</a:t>
            </a:r>
            <a:r>
              <a:rPr lang="ru-RU" b="1" dirty="0" smtClean="0"/>
              <a:t>асильевский 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з</a:t>
            </a:r>
            <a:r>
              <a:rPr lang="ru-RU" b="1" dirty="0" smtClean="0"/>
              <a:t>а 2016-2018 годы, на текущий 2019 год и период 2020-2021 годов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/>
          <a:lstStyle/>
          <a:p>
            <a:r>
              <a:rPr lang="ru-RU" dirty="0" smtClean="0"/>
              <a:t>Таблица показателей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027760"/>
              </p:ext>
            </p:extLst>
          </p:nvPr>
        </p:nvGraphicFramePr>
        <p:xfrm>
          <a:off x="2753022" y="2507301"/>
          <a:ext cx="8080467" cy="401589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944156"/>
                <a:gridCol w="861858"/>
                <a:gridCol w="861858"/>
                <a:gridCol w="894767"/>
                <a:gridCol w="894767"/>
                <a:gridCol w="861858"/>
                <a:gridCol w="761203"/>
              </a:tblGrid>
              <a:tr h="1967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 показателей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Истекший</a:t>
                      </a:r>
                      <a:r>
                        <a:rPr lang="ru-RU" sz="1000" b="0" baseline="0" dirty="0" smtClean="0"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effectLst/>
                        </a:rPr>
                        <a:t>период</a:t>
                      </a:r>
                      <a:endParaRPr lang="ru-RU" sz="1200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Текущий</a:t>
                      </a:r>
                      <a:endParaRPr lang="ru-RU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2019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Плановый период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2016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2017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2020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2021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Доходы бюджета в т.ч.: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64 686,0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75 836,7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00,00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81 761,6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83 115,8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Налоговые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50 206,1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59 832,2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60 755,30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65 663,0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66 477,1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Неналоговые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3 519,1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654,30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2 444,0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2 500,0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Безвозмездные перечисления (субвенции)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11 651,7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12 485,4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13 490,40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13 654,6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14 138,7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 Расходы бюджета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72 167,2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75 139,5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87 261,70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81 761,6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83 115,8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Дефицит (профицит) </a:t>
                      </a:r>
                      <a:r>
                        <a:rPr lang="ru-RU" sz="1000" dirty="0" smtClean="0">
                          <a:effectLst/>
                        </a:rPr>
                        <a:t>бюджета*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-7 481,2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-8 361,70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 Нормативы отчислений от налоговых доходов в бюджет округа в т.ч.: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Единый налог, взимаемый в связи с применением упрощенной системы налогообложения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Налог, взымаемый в связи с применением патентной системы налогообложения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 на имущество физических лиц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-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 Верхний предел муниципального долга на 1 января года, следующего за очередным финансовым годом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041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989669"/>
              </p:ext>
            </p:extLst>
          </p:nvPr>
        </p:nvGraphicFramePr>
        <p:xfrm>
          <a:off x="4700894" y="2571064"/>
          <a:ext cx="6227661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бюджета </a:t>
            </a:r>
          </a:p>
          <a:p>
            <a:pPr algn="ct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на 2019 финансовый год 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бюджета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897088" y="2958182"/>
            <a:ext cx="1368975" cy="612648"/>
          </a:xfrm>
          <a:prstGeom prst="wedgeRectCallout">
            <a:avLst>
              <a:gd name="adj1" fmla="val 33614"/>
              <a:gd name="adj2" fmla="val 10514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Безвозмездные поступления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17,10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686301" y="6002336"/>
            <a:ext cx="1611089" cy="612648"/>
          </a:xfrm>
          <a:prstGeom prst="wedgeRectCallout">
            <a:avLst>
              <a:gd name="adj1" fmla="val 42353"/>
              <a:gd name="adj2" fmla="val -9563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Штрафы, санкции, возмещения ущерба </a:t>
            </a:r>
            <a:r>
              <a:rPr lang="ru-RU" sz="1000" b="1" dirty="0" smtClean="0">
                <a:solidFill>
                  <a:schemeClr val="tx1"/>
                </a:solidFill>
              </a:rPr>
              <a:t>5,52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7239002" y="6002336"/>
            <a:ext cx="1534884" cy="612648"/>
          </a:xfrm>
          <a:prstGeom prst="wedgeRectCallout">
            <a:avLst>
              <a:gd name="adj1" fmla="val -75765"/>
              <a:gd name="adj2" fmla="val -11518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Доходы от компенсации затрат </a:t>
            </a:r>
            <a:r>
              <a:rPr lang="ru-RU" sz="1000" b="1" dirty="0" smtClean="0">
                <a:solidFill>
                  <a:schemeClr val="tx1"/>
                </a:solidFill>
              </a:rPr>
              <a:t>0,38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9764489" y="2458647"/>
            <a:ext cx="1371597" cy="612648"/>
          </a:xfrm>
          <a:prstGeom prst="wedgeRectCallout">
            <a:avLst>
              <a:gd name="adj1" fmla="val -31992"/>
              <a:gd name="adj2" fmla="val 9270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Налоги на совокупный доход </a:t>
            </a:r>
            <a:r>
              <a:rPr lang="ru-RU" sz="1000" b="1" dirty="0" smtClean="0">
                <a:solidFill>
                  <a:schemeClr val="tx1"/>
                </a:solidFill>
              </a:rPr>
              <a:t>77,00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091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бюджета</a:t>
            </a:r>
          </a:p>
          <a:p>
            <a:pPr algn="ctr"/>
            <a:r>
              <a:rPr lang="ru-RU" b="1" dirty="0"/>
              <a:t>МО Васильевский на </a:t>
            </a:r>
            <a:r>
              <a:rPr lang="ru-RU" b="1" dirty="0" smtClean="0"/>
              <a:t>2019 </a:t>
            </a:r>
            <a:r>
              <a:rPr lang="ru-RU" b="1" dirty="0"/>
              <a:t>финансовый год </a:t>
            </a:r>
          </a:p>
          <a:p>
            <a:pPr algn="ctr"/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(тыс./руб.)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11188"/>
              </p:ext>
            </p:extLst>
          </p:nvPr>
        </p:nvGraphicFramePr>
        <p:xfrm>
          <a:off x="2797630" y="2675040"/>
          <a:ext cx="8141689" cy="386745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23697"/>
                <a:gridCol w="745536"/>
                <a:gridCol w="751682"/>
                <a:gridCol w="751682"/>
                <a:gridCol w="751682"/>
                <a:gridCol w="811913"/>
                <a:gridCol w="605497"/>
              </a:tblGrid>
              <a:tr h="2735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Налоговые и неналоговые доходы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648,1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53 034,3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63 351,3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65 409,6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Налоги на совокупный доход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50 206,1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59 832,2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60 755,3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Налоги на имущество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Задолженность и перерасчеты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Доходы от </a:t>
                      </a:r>
                      <a:r>
                        <a:rPr lang="ru-RU" sz="1000" b="0" dirty="0" smtClean="0">
                          <a:effectLst/>
                        </a:rPr>
                        <a:t>компенсации</a:t>
                      </a:r>
                      <a:r>
                        <a:rPr lang="ru-RU" sz="1000" b="0" baseline="0" dirty="0" smtClean="0">
                          <a:effectLst/>
                        </a:rPr>
                        <a:t> затрат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0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Штрафы, санкции, возмещение ущерба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3 513,1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Прочие неналоговые доходы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Безвозмездные </a:t>
                      </a:r>
                      <a:r>
                        <a:rPr lang="ru-RU" sz="1000" dirty="0" smtClean="0">
                          <a:effectLst/>
                        </a:rPr>
                        <a:t>поступления (субвенции)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11 651,7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13 490,4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Безвозмездные поступления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9695,8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11 651,7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13 490,4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64 686,0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75 836,7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78 900,0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11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ct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на 2019 финансовый год 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бюджета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559629" y="2988517"/>
            <a:ext cx="2144802" cy="467226"/>
          </a:xfrm>
          <a:prstGeom prst="wedgeRectCallout">
            <a:avLst>
              <a:gd name="adj1" fmla="val 65062"/>
              <a:gd name="adj2" fmla="val 3266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безопасность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0,14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6219909" y="2470332"/>
            <a:ext cx="1948544" cy="438001"/>
          </a:xfrm>
          <a:prstGeom prst="wedgeRectCallout">
            <a:avLst>
              <a:gd name="adj1" fmla="val -37485"/>
              <a:gd name="adj2" fmla="val 11285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0,77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10803587" y="4864195"/>
            <a:ext cx="1252139" cy="501019"/>
          </a:xfrm>
          <a:prstGeom prst="wedgeRectCallout">
            <a:avLst>
              <a:gd name="adj1" fmla="val -67863"/>
              <a:gd name="adj2" fmla="val -9627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0,52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7190079" y="6170339"/>
            <a:ext cx="1741091" cy="530233"/>
          </a:xfrm>
          <a:prstGeom prst="wedgeRectCallout">
            <a:avLst>
              <a:gd name="adj1" fmla="val 21894"/>
              <a:gd name="adj2" fmla="val -7548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Социальная политика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13,78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4722007" y="5964711"/>
            <a:ext cx="1370351" cy="636517"/>
          </a:xfrm>
          <a:prstGeom prst="wedgeRectCallout">
            <a:avLst>
              <a:gd name="adj1" fmla="val 76418"/>
              <a:gd name="adj2" fmla="val -7274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Физическая культура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</a:t>
            </a:r>
            <a:r>
              <a:rPr lang="ru-RU" sz="1000" b="1" dirty="0" smtClean="0">
                <a:solidFill>
                  <a:schemeClr val="tx1"/>
                </a:solidFill>
              </a:rPr>
              <a:t>,97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3687663" y="4979918"/>
            <a:ext cx="1523374" cy="636517"/>
          </a:xfrm>
          <a:prstGeom prst="wedgeRectCallout">
            <a:avLst>
              <a:gd name="adj1" fmla="val 101200"/>
              <a:gd name="adj2" fmla="val 5209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1,62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3248107" y="3970887"/>
            <a:ext cx="1741091" cy="636517"/>
          </a:xfrm>
          <a:prstGeom prst="wedgeRectCallout">
            <a:avLst>
              <a:gd name="adj1" fmla="val 66319"/>
              <a:gd name="adj2" fmla="val -1459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Общегосударственные вопросы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23,22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909327"/>
              </p:ext>
            </p:extLst>
          </p:nvPr>
        </p:nvGraphicFramePr>
        <p:xfrm>
          <a:off x="5045724" y="2764246"/>
          <a:ext cx="5750805" cy="355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Прямоугольная выноска 29"/>
          <p:cNvSpPr/>
          <p:nvPr/>
        </p:nvSpPr>
        <p:spPr>
          <a:xfrm>
            <a:off x="10455294" y="3283565"/>
            <a:ext cx="1600432" cy="531018"/>
          </a:xfrm>
          <a:prstGeom prst="wedgeRectCallout">
            <a:avLst>
              <a:gd name="adj1" fmla="val -52572"/>
              <a:gd name="adj2" fmla="val 11119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9829978" y="5821595"/>
            <a:ext cx="1524000" cy="608316"/>
          </a:xfrm>
          <a:prstGeom prst="wedgeRectCallout">
            <a:avLst>
              <a:gd name="adj1" fmla="val -35195"/>
              <a:gd name="adj2" fmla="val -9704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Культура, кинематография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19,68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9415485" y="2486700"/>
            <a:ext cx="1840025" cy="630728"/>
          </a:xfrm>
          <a:prstGeom prst="wedgeRectCallout">
            <a:avLst>
              <a:gd name="adj1" fmla="val -65406"/>
              <a:gd name="adj2" fmla="val 5409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38,17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887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9327" y="1828804"/>
            <a:ext cx="8915399" cy="456111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 tooltip="П Е Р Е Х О Д"/>
              </a:rPr>
              <a:t>Введение                                                                                                                                         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Основные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характеристики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муниципального образования                                                 5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Основные показатели социально-экономического развития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 8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Основные задачи и приоритеты бюджетной политики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 9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Основные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характеристики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бюджета                                                                                       15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 tooltip="П Е Р Е Х О Д"/>
              </a:rPr>
              <a:t>Доходы бюджета                                                                                                                          17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Расходы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бюджета                                                                                                                        19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Уровень долговой нагрузки                                                                                                        22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 tooltip="П Е Р Е Х О Д"/>
              </a:rPr>
              <a:t>Межбюджетные отношения                                                                                                       23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Информация о рейтингах                                                                                                          24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2" action="ppaction://hlinksldjump" tooltip="П Е Р Е Х О Д"/>
              </a:rPr>
              <a:t>Глоссарий                                                                                                                                      25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 tooltip="П Е Р Е Х О Д"/>
              </a:rPr>
              <a:t>Контактная информация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 tooltip="П Е Р Е Х О Д"/>
              </a:rPr>
              <a:t>28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50000"/>
              </a:lnSpc>
            </a:pP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Оглавление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со стрелкой вверх 7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ctr"/>
            <a:r>
              <a:rPr lang="ru-RU" b="1" dirty="0"/>
              <a:t>МО Васильевский на </a:t>
            </a:r>
            <a:r>
              <a:rPr lang="ru-RU" b="1" dirty="0" smtClean="0"/>
              <a:t>2019 </a:t>
            </a:r>
            <a:r>
              <a:rPr lang="ru-RU" b="1" dirty="0"/>
              <a:t>финансовый год </a:t>
            </a:r>
          </a:p>
          <a:p>
            <a:pPr algn="ctr"/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08755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(тыс./руб.)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332829"/>
              </p:ext>
            </p:extLst>
          </p:nvPr>
        </p:nvGraphicFramePr>
        <p:xfrm>
          <a:off x="2786744" y="2495333"/>
          <a:ext cx="8164407" cy="419637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31186"/>
                <a:gridCol w="716480"/>
                <a:gridCol w="783650"/>
                <a:gridCol w="783650"/>
                <a:gridCol w="783650"/>
                <a:gridCol w="783650"/>
                <a:gridCol w="582141"/>
              </a:tblGrid>
              <a:tr h="3260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</a:tr>
              <a:tr h="32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Общегосударственные вопросы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17 940,5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17 763,6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20 261,3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</a:t>
                      </a:r>
                      <a:r>
                        <a:rPr lang="ru-RU" sz="1000" b="0" dirty="0" smtClean="0">
                          <a:effectLst/>
                        </a:rPr>
                        <a:t>безопасность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98,0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экономика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446,1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Жилищно-коммунальное хозяйство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26 668,8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31 794,3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32 857,9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33 308,6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0600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Образование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0700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793,1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Культура, кинематография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0800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9 035,2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8 978,5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17 173,7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Социальная политика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8 557,1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10 617,8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Физическая культура и спорт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493,0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1 719,0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Средства массовой информации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1 166,5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1 168,2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1 416,0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64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65 198,3</a:t>
                      </a: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72 167,2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</a:rPr>
                        <a:t>75 139,5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87 261,7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100,0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Выноска со стрелкой вверх 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55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ct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на 2019 финансовый год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80997" y="164948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расходов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818402"/>
              </p:ext>
            </p:extLst>
          </p:nvPr>
        </p:nvGraphicFramePr>
        <p:xfrm>
          <a:off x="2740272" y="2127014"/>
          <a:ext cx="9014726" cy="454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685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Уровень долговой нагрузки МО </a:t>
            </a:r>
            <a:r>
              <a:rPr lang="ru-RU" b="1" dirty="0"/>
              <a:t>Васильевский </a:t>
            </a:r>
            <a:endParaRPr lang="ru-RU" b="1" dirty="0" smtClean="0"/>
          </a:p>
          <a:p>
            <a:pPr algn="r"/>
            <a:r>
              <a:rPr lang="ru-RU" b="1" dirty="0"/>
              <a:t>за </a:t>
            </a:r>
            <a:r>
              <a:rPr lang="ru-RU" b="1" dirty="0" smtClean="0"/>
              <a:t>2016-2018 годы и </a:t>
            </a:r>
            <a:r>
              <a:rPr lang="ru-RU" b="1" dirty="0"/>
              <a:t>текущий </a:t>
            </a:r>
            <a:r>
              <a:rPr lang="ru-RU" b="1" dirty="0" smtClean="0"/>
              <a:t>2019 </a:t>
            </a:r>
            <a:r>
              <a:rPr lang="ru-RU" b="1" dirty="0"/>
              <a:t>год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Дефицит и профицит бюджета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49166"/>
              </p:ext>
            </p:extLst>
          </p:nvPr>
        </p:nvGraphicFramePr>
        <p:xfrm>
          <a:off x="3131388" y="2786742"/>
          <a:ext cx="5772046" cy="274429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07866"/>
                <a:gridCol w="1116045"/>
                <a:gridCol w="1116045"/>
                <a:gridCol w="1116045"/>
                <a:gridCol w="1116045"/>
              </a:tblGrid>
              <a:tr h="3517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Показатели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Прошедший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Текущий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Доходы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 smtClean="0">
                          <a:effectLst/>
                          <a:latin typeface="+mn-lt"/>
                        </a:rPr>
                        <a:t>6</a:t>
                      </a:r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en-US" sz="1100" b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686</a:t>
                      </a:r>
                      <a:r>
                        <a:rPr lang="en-US" sz="1100" b="0" u="none" strike="noStrike" dirty="0" smtClean="0">
                          <a:effectLst/>
                          <a:latin typeface="+mn-lt"/>
                        </a:rPr>
                        <a:t>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75 836,7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78 900,0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5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Расходы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 smtClean="0">
                          <a:effectLst/>
                          <a:latin typeface="+mn-lt"/>
                        </a:rPr>
                        <a:t>7</a:t>
                      </a:r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US" sz="1100" b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167</a:t>
                      </a:r>
                      <a:r>
                        <a:rPr lang="en-US" sz="1100" b="0" u="none" strike="noStrike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75 139,5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87 261,7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61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Дефицит (профицит)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5 145,6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-7 481,2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-8 361,7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7" name="Подзаголовок 4"/>
          <p:cNvSpPr txBox="1">
            <a:spLocks/>
          </p:cNvSpPr>
          <p:nvPr/>
        </p:nvSpPr>
        <p:spPr>
          <a:xfrm>
            <a:off x="2632756" y="5953037"/>
            <a:ext cx="9058501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Дефицит бюджета покрывается из средств, сформированных </a:t>
            </a:r>
            <a:r>
              <a:rPr lang="ru-RU" sz="1400" b="1" dirty="0" smtClean="0"/>
              <a:t>профицитом прошлых лет</a:t>
            </a:r>
            <a:endParaRPr lang="ru-RU" sz="1400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053107"/>
              </p:ext>
            </p:extLst>
          </p:nvPr>
        </p:nvGraphicFramePr>
        <p:xfrm>
          <a:off x="3727453" y="3785860"/>
          <a:ext cx="5175981" cy="187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177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517727"/>
              </p:ext>
            </p:extLst>
          </p:nvPr>
        </p:nvGraphicFramePr>
        <p:xfrm>
          <a:off x="7301472" y="3447596"/>
          <a:ext cx="4445051" cy="304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Межбюджетные отношения МО Васильевский </a:t>
            </a:r>
          </a:p>
          <a:p>
            <a:pPr algn="r"/>
            <a:r>
              <a:rPr lang="ru-RU" b="1" dirty="0"/>
              <a:t>за </a:t>
            </a:r>
            <a:r>
              <a:rPr lang="ru-RU" b="1" dirty="0" smtClean="0"/>
              <a:t>2016-2018 годы и </a:t>
            </a:r>
            <a:r>
              <a:rPr lang="ru-RU" b="1" dirty="0"/>
              <a:t>текущий </a:t>
            </a:r>
            <a:r>
              <a:rPr lang="ru-RU" b="1" dirty="0" smtClean="0"/>
              <a:t>2019 год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6877" y="155459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поступлений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9331"/>
              </p:ext>
            </p:extLst>
          </p:nvPr>
        </p:nvGraphicFramePr>
        <p:xfrm>
          <a:off x="5534288" y="2563198"/>
          <a:ext cx="5976265" cy="35134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90236"/>
                <a:gridCol w="645457"/>
                <a:gridCol w="645457"/>
                <a:gridCol w="874489"/>
                <a:gridCol w="874489"/>
                <a:gridCol w="446137"/>
              </a:tblGrid>
              <a:tr h="344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Текущий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2018</a:t>
                      </a:r>
                      <a:endParaRPr lang="ru-RU" sz="1000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4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Безвозмездные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перечисления </a:t>
                      </a:r>
                      <a:r>
                        <a:rPr lang="ru-RU" sz="1000" b="1" u="none" strike="noStrike" dirty="0">
                          <a:effectLst/>
                        </a:rPr>
                        <a:t>из бюджетов Санкт-Петербурга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9 695,8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11 </a:t>
                      </a:r>
                      <a:r>
                        <a:rPr lang="ru-RU" sz="1100" b="1" u="none" strike="noStrike" dirty="0" smtClean="0">
                          <a:effectLst/>
                        </a:rPr>
                        <a:t>651,7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12 485,4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1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Комитет социальной политики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9 689,8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</a:rPr>
                        <a:t>11 </a:t>
                      </a:r>
                      <a:r>
                        <a:rPr lang="ru-RU" sz="1100" b="0" u="none" strike="noStrike" dirty="0" smtClean="0">
                          <a:effectLst/>
                        </a:rPr>
                        <a:t>645,2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</a:rPr>
                        <a:t>12 478,5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97,84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Администрация Василеостровского района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>
                          <a:effectLst/>
                        </a:rPr>
                        <a:t>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</a:rPr>
                        <a:t>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0,05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Комитет финансов </a:t>
                      </a:r>
                      <a:r>
                        <a:rPr lang="ru-RU" sz="1000" u="none" strike="noStrike" dirty="0">
                          <a:effectLst/>
                        </a:rPr>
                        <a:t>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2,11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747" y="3177966"/>
            <a:ext cx="3333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7" name="Выноска со стрелкой вверх 16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939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Информация о рейтингах качества управления бюджетным процессом</a:t>
            </a:r>
          </a:p>
          <a:p>
            <a:pPr algn="r"/>
            <a:r>
              <a:rPr lang="ru-RU" b="1" dirty="0"/>
              <a:t>п</a:t>
            </a:r>
            <a:r>
              <a:rPr lang="ru-RU" b="1" dirty="0" smtClean="0"/>
              <a:t>о степени прозрачности бюджетного процесса за 2017 год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203" y="3880726"/>
            <a:ext cx="3257550" cy="277177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Оценка качества управления БП по Василеостровскому району (в баллах)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385346"/>
              </p:ext>
            </p:extLst>
          </p:nvPr>
        </p:nvGraphicFramePr>
        <p:xfrm>
          <a:off x="3067514" y="2988517"/>
          <a:ext cx="6594275" cy="271696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14810"/>
                <a:gridCol w="1112531"/>
                <a:gridCol w="1142873"/>
                <a:gridCol w="1055972"/>
                <a:gridCol w="1078065"/>
                <a:gridCol w="890024"/>
              </a:tblGrid>
              <a:tr h="550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 </a:t>
                      </a:r>
                      <a:r>
                        <a:rPr lang="ru-RU" sz="1000" b="0" dirty="0" smtClean="0">
                          <a:effectLst/>
                        </a:rPr>
                        <a:t>МО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Организация бюджетного процесса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Осуществление бюджетного процесса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Прозрачность</a:t>
                      </a:r>
                      <a:r>
                        <a:rPr lang="ru-RU" sz="10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бюджетного процесса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Комплексная оценка качества управления БП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cap="none" spc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Степень качества управления БП</a:t>
                      </a:r>
                      <a:endParaRPr lang="ru-RU" sz="1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0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МО № 7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6,986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83,437</a:t>
                      </a:r>
                      <a:endParaRPr lang="ru-RU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МО Васильевский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7,852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85,834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3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МО Гавань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7,159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84,216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 Морской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7,487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9,750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84,692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2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 Остров Декабристов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,000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7,958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9,750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86,811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7-конечная звезда 8"/>
          <p:cNvSpPr/>
          <p:nvPr/>
        </p:nvSpPr>
        <p:spPr>
          <a:xfrm>
            <a:off x="9018712" y="4061055"/>
            <a:ext cx="401184" cy="40072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366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2019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49" y="2908541"/>
            <a:ext cx="8938759" cy="952803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доходы бюджета </a:t>
            </a:r>
            <a:r>
              <a:rPr lang="ru-RU" dirty="0"/>
              <a:t>- поступающие в бюджет денежные средства, за исключением средств, являющихся </a:t>
            </a:r>
            <a:r>
              <a:rPr lang="ru-RU" dirty="0" smtClean="0"/>
              <a:t>источниками </a:t>
            </a:r>
            <a:r>
              <a:rPr lang="ru-RU" dirty="0"/>
              <a:t>финансирования дефицита бюджета; </a:t>
            </a: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1" y="1902664"/>
            <a:ext cx="8915399" cy="936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b="1" dirty="0"/>
              <a:t>бюджет</a:t>
            </a:r>
            <a:r>
              <a:rPr lang="ru-RU" dirty="0"/>
              <a:t> - 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 </a:t>
            </a:r>
            <a:r>
              <a:rPr lang="ru-RU" dirty="0"/>
              <a:t>местного самоуправления;</a:t>
            </a:r>
            <a:endParaRPr lang="ru-RU" altLang="ru-RU" dirty="0" smtClean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632749" y="3930467"/>
            <a:ext cx="8915401" cy="90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расходы бюджета </a:t>
            </a:r>
            <a:r>
              <a:rPr lang="ru-RU" dirty="0"/>
              <a:t>- выплачиваемые из бюджета денежные средства, за исключением средств, являющихся </a:t>
            </a:r>
            <a:r>
              <a:rPr lang="ru-RU" dirty="0" smtClean="0"/>
              <a:t>источниками </a:t>
            </a:r>
            <a:r>
              <a:rPr lang="ru-RU" dirty="0"/>
              <a:t>финансирования дефицита бюджета;</a:t>
            </a: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632748" y="4931322"/>
            <a:ext cx="8915401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дефицит бюджета </a:t>
            </a:r>
            <a:r>
              <a:rPr lang="ru-RU" dirty="0"/>
              <a:t>- превышение расходов бюджета над его доходами;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656107" y="5366658"/>
            <a:ext cx="8915401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профицит бюджета </a:t>
            </a:r>
            <a:r>
              <a:rPr lang="ru-RU" dirty="0"/>
              <a:t>- превышение доходов бюджета над его расходами;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56107" y="5811641"/>
            <a:ext cx="8915401" cy="93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бюджетные ассигнования </a:t>
            </a:r>
            <a:r>
              <a:rPr lang="ru-RU" dirty="0"/>
              <a:t>- предельные объемы денежных средств, предусмотренных в соответствующем финансовом году для исполнения бюджетных обязательств;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726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2019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9391" y="3113314"/>
            <a:ext cx="8938759" cy="621231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бюджетные обязательства </a:t>
            </a:r>
            <a:r>
              <a:rPr lang="ru-RU" dirty="0" smtClean="0"/>
              <a:t>- расходные обязательства, подлежащие исполнению в соответствующем финансовом году;</a:t>
            </a:r>
            <a:endParaRPr lang="ru-RU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1" y="1902664"/>
            <a:ext cx="8915399" cy="1210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ведомственная целевая </a:t>
            </a:r>
            <a:r>
              <a:rPr lang="ru-RU" b="1" dirty="0"/>
              <a:t>программа </a:t>
            </a:r>
            <a:r>
              <a:rPr lang="ru-RU" dirty="0" smtClean="0"/>
              <a:t>– утвержденный, либо </a:t>
            </a:r>
            <a:r>
              <a:rPr lang="ru-RU" dirty="0"/>
              <a:t>выделяемый в аналитических </a:t>
            </a:r>
            <a:r>
              <a:rPr lang="ru-RU" dirty="0" smtClean="0"/>
              <a:t>целях, комплекс мероприятий </a:t>
            </a:r>
            <a:r>
              <a:rPr lang="ru-RU" dirty="0"/>
              <a:t>(направлений расходования бюджетных средств)</a:t>
            </a:r>
            <a:r>
              <a:rPr lang="ru-RU" dirty="0" smtClean="0"/>
              <a:t>, </a:t>
            </a:r>
            <a:r>
              <a:rPr lang="ru-RU" dirty="0"/>
              <a:t>направленных на решение конкретной тактической </a:t>
            </a:r>
            <a:r>
              <a:rPr lang="ru-RU" dirty="0" smtClean="0"/>
              <a:t>задачи муниципального образования.</a:t>
            </a:r>
            <a:endParaRPr lang="ru-RU" dirty="0"/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632749" y="3756316"/>
            <a:ext cx="8915401" cy="688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межбюджетные трансферты </a:t>
            </a:r>
            <a:r>
              <a:rPr lang="ru-RU" dirty="0"/>
              <a:t>- средства, предоставляемые </a:t>
            </a:r>
            <a:r>
              <a:rPr lang="ru-RU" dirty="0" smtClean="0"/>
              <a:t>бюджетом системы Российской Федерации бюджету муниципального образования;</a:t>
            </a:r>
            <a:endParaRPr lang="ru-RU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32749" y="4435547"/>
            <a:ext cx="8915401" cy="1457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субвенции</a:t>
            </a:r>
            <a:r>
              <a:rPr lang="ru-RU" dirty="0" smtClean="0"/>
              <a:t> - межбюджетные трансферты </a:t>
            </a:r>
            <a:r>
              <a:rPr lang="ru-RU" dirty="0"/>
              <a:t>из </a:t>
            </a:r>
            <a:r>
              <a:rPr lang="ru-RU" dirty="0" smtClean="0"/>
              <a:t>городского бюджета, </a:t>
            </a:r>
            <a:r>
              <a:rPr lang="ru-RU" dirty="0"/>
              <a:t>предоставляемые </a:t>
            </a:r>
            <a:r>
              <a:rPr lang="ru-RU" dirty="0" smtClean="0"/>
              <a:t>в </a:t>
            </a:r>
            <a:r>
              <a:rPr lang="ru-RU" dirty="0"/>
              <a:t>целях финансового обеспечения расходных обязательств </a:t>
            </a:r>
            <a:r>
              <a:rPr lang="ru-RU" dirty="0" smtClean="0"/>
              <a:t>муниципальных </a:t>
            </a:r>
            <a:r>
              <a:rPr lang="ru-RU" dirty="0"/>
              <a:t>образований, возникающих при выполнении полномочий Российской Федерации, переданных для осуществления </a:t>
            </a:r>
            <a:r>
              <a:rPr lang="ru-RU" dirty="0" smtClean="0"/>
              <a:t>органам </a:t>
            </a:r>
            <a:r>
              <a:rPr lang="ru-RU" dirty="0"/>
              <a:t>местного самоуправления в установленном порядке.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2632749" y="5892764"/>
            <a:ext cx="8915401" cy="889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дотации</a:t>
            </a:r>
            <a:r>
              <a:rPr lang="ru-RU" dirty="0"/>
              <a:t> - межбюджетные трансферты, предоставляемые на безвозмездной и безвозвратной основе без установления </a:t>
            </a:r>
            <a:r>
              <a:rPr lang="ru-RU" dirty="0" smtClean="0"/>
              <a:t>направлений их </a:t>
            </a:r>
            <a:r>
              <a:rPr lang="ru-RU" dirty="0"/>
              <a:t>использования;</a:t>
            </a: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17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2019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1" y="1902663"/>
            <a:ext cx="8915399" cy="1210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муниципальный </a:t>
            </a:r>
            <a:r>
              <a:rPr lang="ru-RU" b="1" dirty="0"/>
              <a:t>долг </a:t>
            </a:r>
            <a:r>
              <a:rPr lang="ru-RU" dirty="0"/>
              <a:t>- обязательства, возникающие из </a:t>
            </a:r>
            <a:r>
              <a:rPr lang="ru-RU" dirty="0" smtClean="0"/>
              <a:t>муниципальных </a:t>
            </a:r>
            <a:r>
              <a:rPr lang="ru-RU" dirty="0"/>
              <a:t>заимствований, гарантий по обязательствам третьих лиц, другие обязательства в соответствии с видами долговых обязательств</a:t>
            </a:r>
            <a:r>
              <a:rPr lang="ru-RU" dirty="0" smtClean="0"/>
              <a:t>, </a:t>
            </a:r>
            <a:r>
              <a:rPr lang="ru-RU" dirty="0"/>
              <a:t>принятые на себя </a:t>
            </a:r>
            <a:r>
              <a:rPr lang="ru-RU" dirty="0" smtClean="0"/>
              <a:t>муниципальным </a:t>
            </a:r>
            <a:r>
              <a:rPr lang="ru-RU" dirty="0"/>
              <a:t>образованием;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609389" y="3924425"/>
            <a:ext cx="8915401" cy="90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текущий финансовый год </a:t>
            </a:r>
            <a:r>
              <a:rPr lang="ru-RU" dirty="0"/>
              <a:t>- год, в котором осуществляется исполнение бюджета, составление и рассмотрение проекта бюджета на очередной финансовый год </a:t>
            </a:r>
            <a:r>
              <a:rPr lang="ru-RU" dirty="0" smtClean="0"/>
              <a:t>и </a:t>
            </a:r>
            <a:r>
              <a:rPr lang="ru-RU" dirty="0"/>
              <a:t>плановый </a:t>
            </a:r>
            <a:r>
              <a:rPr lang="ru-RU" dirty="0" smtClean="0"/>
              <a:t>период;</a:t>
            </a:r>
            <a:endParaRPr lang="ru-RU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632748" y="4818876"/>
            <a:ext cx="8915401" cy="567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очередной финансовый год </a:t>
            </a:r>
            <a:r>
              <a:rPr lang="ru-RU" dirty="0"/>
              <a:t>- год, следующий за текущим финансовым годом;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656106" y="5382532"/>
            <a:ext cx="8915401" cy="586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плановый период </a:t>
            </a:r>
            <a:r>
              <a:rPr lang="ru-RU" dirty="0"/>
              <a:t>- два финансовых года, следующие за очередным финансовым годом;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56107" y="5988433"/>
            <a:ext cx="8915401" cy="624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отчетный финансовый год </a:t>
            </a:r>
            <a:r>
              <a:rPr lang="ru-RU" dirty="0"/>
              <a:t>- год, предшествующий текущему финансовому </a:t>
            </a:r>
            <a:r>
              <a:rPr lang="ru-RU" dirty="0" smtClean="0"/>
              <a:t>году</a:t>
            </a:r>
            <a:r>
              <a:rPr lang="ru-RU" dirty="0"/>
              <a:t>.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9390" y="3042716"/>
            <a:ext cx="8938759" cy="927548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бюджетная смета </a:t>
            </a:r>
            <a:r>
              <a:rPr lang="ru-RU" dirty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69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513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Контактная информация МО Васильевский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68857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Руководство:</a:t>
            </a:r>
            <a:endParaRPr lang="ru-RU" dirty="0"/>
          </a:p>
        </p:txBody>
      </p:sp>
      <p:pic>
        <p:nvPicPr>
          <p:cNvPr id="6" name="Рисунок 5" descr="http://www.msmov.spb.ru/files/image/foto/dep_2014/dep_2014_figurin_19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2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www.msmov.spb.ru/files/image/foto/adm/ivanov_d_v_19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53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6" y="4382697"/>
            <a:ext cx="4105502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 smtClean="0"/>
              <a:t>Фигурин</a:t>
            </a:r>
            <a:r>
              <a:rPr lang="ru-RU" sz="1200" b="1" dirty="0" smtClean="0"/>
              <a:t> Игорь Стефанович</a:t>
            </a:r>
            <a:endParaRPr lang="ru-RU" sz="1200" dirty="0" smtClean="0"/>
          </a:p>
          <a:p>
            <a:pPr algn="ctr"/>
            <a:r>
              <a:rPr lang="ru-RU" sz="1000" dirty="0" smtClean="0"/>
              <a:t>Глава внутригородского муниципального образования </a:t>
            </a:r>
            <a:br>
              <a:rPr lang="ru-RU" sz="1000" dirty="0" smtClean="0"/>
            </a:br>
            <a:r>
              <a:rPr lang="ru-RU" sz="1000" dirty="0" smtClean="0"/>
              <a:t>Санкт-Петербурга муниципальный округ Васильевский</a:t>
            </a:r>
            <a:endParaRPr lang="ru-RU" sz="10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34641" y="4369014"/>
            <a:ext cx="4628015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Иванов Дмитрий Владимирович</a:t>
            </a:r>
            <a:endParaRPr lang="ru-RU" sz="1200" dirty="0"/>
          </a:p>
          <a:p>
            <a:pPr algn="ctr"/>
            <a:r>
              <a:rPr lang="ru-RU" sz="1000" dirty="0"/>
              <a:t>Глава местной администрации </a:t>
            </a:r>
            <a:r>
              <a:rPr lang="ru-RU" sz="1000" dirty="0" smtClean="0"/>
              <a:t>внутригородского </a:t>
            </a:r>
            <a:r>
              <a:rPr lang="ru-RU" sz="1000" dirty="0"/>
              <a:t>муниципального образования Санкт-Петербурга </a:t>
            </a:r>
            <a:r>
              <a:rPr lang="ru-RU" sz="1000" dirty="0" smtClean="0"/>
              <a:t>муниципальный </a:t>
            </a:r>
            <a:r>
              <a:rPr lang="ru-RU" sz="1000" dirty="0"/>
              <a:t>округ </a:t>
            </a:r>
            <a:r>
              <a:rPr lang="ru-RU" sz="1000" dirty="0" smtClean="0"/>
              <a:t>Васильевский</a:t>
            </a:r>
            <a:endParaRPr lang="ru-RU" sz="1000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850470" y="5713551"/>
            <a:ext cx="8915399" cy="76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Телефон/факс:</a:t>
            </a:r>
            <a:r>
              <a:rPr lang="ru-RU" sz="1400" dirty="0"/>
              <a:t> 328-58-31, 323-32-34, 323-32-61</a:t>
            </a:r>
            <a:br>
              <a:rPr lang="ru-RU" sz="1400" dirty="0"/>
            </a:br>
            <a:r>
              <a:rPr lang="ru-RU" sz="1400" b="1" dirty="0"/>
              <a:t>С</a:t>
            </a:r>
            <a:r>
              <a:rPr lang="ru-RU" sz="1400" b="1" dirty="0" smtClean="0"/>
              <a:t>айт: </a:t>
            </a:r>
            <a:r>
              <a:rPr lang="en-US" sz="1400" dirty="0" smtClean="0"/>
              <a:t>https://www.msmov.spb.ru       </a:t>
            </a:r>
            <a:r>
              <a:rPr lang="ru-RU" sz="1400" b="1" dirty="0" smtClean="0"/>
              <a:t>e-</a:t>
            </a:r>
            <a:r>
              <a:rPr lang="ru-RU" sz="1400" b="1" dirty="0" err="1" smtClean="0"/>
              <a:t>mail</a:t>
            </a:r>
            <a:r>
              <a:rPr lang="ru-RU" sz="1400" b="1" dirty="0"/>
              <a:t>:</a:t>
            </a:r>
            <a:r>
              <a:rPr lang="ru-RU" sz="1400" dirty="0"/>
              <a:t> mcmo8@mail.ru</a:t>
            </a:r>
            <a:br>
              <a:rPr lang="ru-RU" sz="1400" dirty="0"/>
            </a:br>
            <a:r>
              <a:rPr lang="ru-RU" sz="1400" b="1" dirty="0"/>
              <a:t>Почтовый адрес:</a:t>
            </a:r>
            <a:r>
              <a:rPr lang="ru-RU" sz="1400" dirty="0"/>
              <a:t> 199004, Санкт-Петербург, 4-я линия В.О., д. 45, </a:t>
            </a:r>
            <a:r>
              <a:rPr lang="ru-RU" sz="1400" dirty="0" err="1"/>
              <a:t>каб</a:t>
            </a:r>
            <a:r>
              <a:rPr lang="ru-RU" sz="1400" dirty="0"/>
              <a:t>. №2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6834641" y="5160836"/>
            <a:ext cx="4628015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граждан:  каждый Вторник с 15:00 до 18:00</a:t>
            </a:r>
            <a:endParaRPr lang="ru-RU" sz="1000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516870" y="5171722"/>
            <a:ext cx="4372201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избирателей: 1-й и 3-й Четверг с 16:00 до 18:00</a:t>
            </a:r>
            <a:endParaRPr lang="ru-RU" sz="1000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466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460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Введение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372279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Граждане и бюджетный процесс </a:t>
            </a:r>
            <a:endParaRPr lang="ru-RU" dirty="0"/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2632755" y="2053648"/>
            <a:ext cx="8915399" cy="1442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 smtClean="0"/>
              <a:t>Граждане,</a:t>
            </a:r>
            <a:r>
              <a:rPr lang="ru-RU" sz="1400" dirty="0" smtClean="0"/>
              <a:t> </a:t>
            </a:r>
            <a:r>
              <a:rPr lang="ru-RU" sz="1400" dirty="0"/>
              <a:t>как </a:t>
            </a:r>
            <a:r>
              <a:rPr lang="ru-RU" sz="1400" dirty="0" smtClean="0"/>
              <a:t>налогоплательщики, должны быть </a:t>
            </a:r>
            <a:r>
              <a:rPr lang="ru-RU" sz="1400" dirty="0"/>
              <a:t>уверены в том, </a:t>
            </a:r>
            <a:r>
              <a:rPr lang="ru-RU" sz="1400" dirty="0" smtClean="0"/>
              <a:t>что их налогоотчисления </a:t>
            </a:r>
            <a:r>
              <a:rPr lang="ru-RU" sz="1400" dirty="0"/>
              <a:t>используются </a:t>
            </a:r>
            <a:r>
              <a:rPr lang="ru-RU" sz="1400" dirty="0" smtClean="0"/>
              <a:t>с максимальной эффективностью. </a:t>
            </a:r>
            <a:r>
              <a:rPr lang="ru-RU" sz="1400" dirty="0"/>
              <a:t>П</a:t>
            </a:r>
            <a:r>
              <a:rPr lang="ru-RU" sz="1400" dirty="0" smtClean="0"/>
              <a:t>ередаваемые </a:t>
            </a:r>
            <a:r>
              <a:rPr lang="ru-RU" sz="1400" dirty="0"/>
              <a:t>ими в распоряжение государства средства должны </a:t>
            </a:r>
            <a:r>
              <a:rPr lang="ru-RU" sz="1400" dirty="0" smtClean="0"/>
              <a:t>приносить конкретные результаты в виде муниципальных услуг, </a:t>
            </a:r>
            <a:r>
              <a:rPr lang="ru-RU" sz="1400" dirty="0"/>
              <a:t>как для общества в целом, так и </a:t>
            </a:r>
            <a:r>
              <a:rPr lang="ru-RU" sz="1400" dirty="0" smtClean="0"/>
              <a:t>для каждой </a:t>
            </a:r>
            <a:r>
              <a:rPr lang="ru-RU" sz="1400" dirty="0"/>
              <a:t>семьи, для каждого </a:t>
            </a:r>
            <a:r>
              <a:rPr lang="ru-RU" sz="1400" dirty="0" smtClean="0"/>
              <a:t>человека в частности.</a:t>
            </a:r>
            <a:endParaRPr lang="ru-RU" sz="1400" dirty="0"/>
          </a:p>
        </p:txBody>
      </p:sp>
      <p:sp>
        <p:nvSpPr>
          <p:cNvPr id="33" name="Подзаголовок 4"/>
          <p:cNvSpPr txBox="1">
            <a:spLocks/>
          </p:cNvSpPr>
          <p:nvPr/>
        </p:nvSpPr>
        <p:spPr>
          <a:xfrm>
            <a:off x="2632754" y="5200565"/>
            <a:ext cx="8915399" cy="8001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/>
              <a:t>«Бюджет для граждан» </a:t>
            </a:r>
            <a:r>
              <a:rPr lang="ru-RU" sz="1400" dirty="0"/>
              <a:t>познакомит Вас с </a:t>
            </a:r>
            <a:r>
              <a:rPr lang="ru-RU" sz="1400" dirty="0" smtClean="0"/>
              <a:t>основными положениями </a:t>
            </a:r>
            <a:r>
              <a:rPr lang="ru-RU" sz="1400" dirty="0"/>
              <a:t>бюджета </a:t>
            </a:r>
            <a:r>
              <a:rPr lang="ru-RU" sz="1400" dirty="0" smtClean="0"/>
              <a:t>муниципального образования МО Васильевский на 2019-2021 </a:t>
            </a:r>
            <a:r>
              <a:rPr lang="ru-RU" sz="1400" dirty="0"/>
              <a:t>годы</a:t>
            </a:r>
          </a:p>
        </p:txBody>
      </p:sp>
      <p:sp>
        <p:nvSpPr>
          <p:cNvPr id="34" name="Подзаголовок 4"/>
          <p:cNvSpPr txBox="1">
            <a:spLocks/>
          </p:cNvSpPr>
          <p:nvPr/>
        </p:nvSpPr>
        <p:spPr>
          <a:xfrm>
            <a:off x="2632754" y="3650732"/>
            <a:ext cx="8915399" cy="13947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/>
              <a:t>Публичные слушания </a:t>
            </a:r>
            <a:r>
              <a:rPr lang="ru-RU" sz="1400" dirty="0"/>
              <a:t>– форма участия населения </a:t>
            </a:r>
            <a:r>
              <a:rPr lang="ru-RU" sz="1400" dirty="0" smtClean="0"/>
              <a:t>в осуществлении местного самоуправления</a:t>
            </a:r>
            <a:r>
              <a:rPr lang="ru-RU" sz="1400" dirty="0"/>
              <a:t>. </a:t>
            </a:r>
            <a:r>
              <a:rPr lang="ru-RU" sz="1400" dirty="0" smtClean="0"/>
              <a:t>Слушания с привлечением граждан проводятся </a:t>
            </a:r>
            <a:r>
              <a:rPr lang="ru-RU" sz="1400" dirty="0"/>
              <a:t>с целью </a:t>
            </a:r>
            <a:r>
              <a:rPr lang="ru-RU" sz="1400" dirty="0" smtClean="0"/>
              <a:t>выявления мнения </a:t>
            </a:r>
            <a:r>
              <a:rPr lang="ru-RU" sz="1400" dirty="0"/>
              <a:t>населения по проекту бюджета </a:t>
            </a:r>
            <a:r>
              <a:rPr lang="ru-RU" sz="1400" dirty="0" smtClean="0"/>
              <a:t>муниципального образования на </a:t>
            </a:r>
            <a:r>
              <a:rPr lang="ru-RU" sz="1400" dirty="0"/>
              <a:t>очередной финансовый год и плановый </a:t>
            </a:r>
            <a:r>
              <a:rPr lang="ru-RU" sz="1400" dirty="0" smtClean="0"/>
              <a:t>период, а также – по отчетности о расходовании средств за истекший период времени.</a:t>
            </a:r>
            <a:endParaRPr lang="ru-RU" sz="1400" dirty="0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25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460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Введение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372279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Участие граждан в бюджетном процессе </a:t>
            </a:r>
            <a:endParaRPr lang="ru-RU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6001884" y="2135932"/>
            <a:ext cx="914400" cy="914400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8317751" y="2484274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ГРАЖДАНИН: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убличные слушания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 Проекту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8317750" y="4656345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ГРАЖДАНИН: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убличные слушания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 Отчету исполнения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Б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Блок-схема: несколько документов 13"/>
          <p:cNvSpPr>
            <a:spLocks/>
          </p:cNvSpPr>
          <p:nvPr/>
        </p:nvSpPr>
        <p:spPr>
          <a:xfrm>
            <a:off x="2153587" y="2484274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НАЛОГОПЛАТЕЛЬЩИК: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омогает формировать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Доходную часть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2153587" y="4623265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ПОЛУЧАТЕЛЬ БЛАГ: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отребляет результаты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р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еализации программ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Расходной части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7342891" y="2597627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10800000">
            <a:off x="5086073" y="2597627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4717646" y="3717253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триховая стрелка вправо 25"/>
          <p:cNvSpPr/>
          <p:nvPr/>
        </p:nvSpPr>
        <p:spPr>
          <a:xfrm>
            <a:off x="7686173" y="4660528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10800000">
            <a:off x="7686173" y="3717253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 rot="10800000">
            <a:off x="4717646" y="4660528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10800000">
            <a:off x="7372415" y="5889324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5086073" y="5881954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001883" y="5674440"/>
            <a:ext cx="914400" cy="914400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45916" y="3953066"/>
            <a:ext cx="2050561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ru-RU" sz="44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nsolas" panose="020B0609020204030204" pitchFamily="49" charset="0"/>
                <a:cs typeface="Consolas" panose="020B0609020204030204" pitchFamily="49" charset="0"/>
              </a:rPr>
              <a:t>БЮДЖЕТ</a:t>
            </a:r>
            <a:endParaRPr lang="ru-RU" sz="44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Выноска со стрелкой вверх 2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6" name="Выноска со стрелкой вверх 3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12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937555" y="511406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/>
              <a:t>муниципального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1" descr="F:\okrug_map_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555" y="1637689"/>
            <a:ext cx="7248525" cy="46577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носка со стрелкой вверх 9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394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/>
              <a:t>м</a:t>
            </a:r>
            <a:r>
              <a:rPr lang="ru-RU" b="1" dirty="0" smtClean="0"/>
              <a:t>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20734" y="4340500"/>
            <a:ext cx="6122681" cy="2042010"/>
          </a:xfrm>
        </p:spPr>
        <p:txBody>
          <a:bodyPr>
            <a:normAutofit/>
          </a:bodyPr>
          <a:lstStyle/>
          <a:p>
            <a:r>
              <a:rPr lang="ru-RU" altLang="ru-RU" dirty="0"/>
              <a:t>Общая площадь земель округа – </a:t>
            </a:r>
            <a:r>
              <a:rPr lang="ru-RU" altLang="ru-RU" dirty="0">
                <a:solidFill>
                  <a:srgbClr val="002060"/>
                </a:solidFill>
              </a:rPr>
              <a:t>241,000</a:t>
            </a:r>
            <a:r>
              <a:rPr lang="ru-RU" altLang="ru-RU" dirty="0"/>
              <a:t> га.</a:t>
            </a:r>
          </a:p>
          <a:p>
            <a:r>
              <a:rPr lang="ru-RU" altLang="ru-RU" dirty="0" smtClean="0"/>
              <a:t>Численность население </a:t>
            </a:r>
            <a:r>
              <a:rPr lang="ru-RU" altLang="ru-RU" dirty="0"/>
              <a:t>округа – </a:t>
            </a:r>
            <a:r>
              <a:rPr lang="ru-RU" altLang="ru-RU" dirty="0" smtClean="0">
                <a:solidFill>
                  <a:srgbClr val="153261"/>
                </a:solidFill>
              </a:rPr>
              <a:t>33 216 </a:t>
            </a:r>
            <a:r>
              <a:rPr lang="ru-RU" altLang="ru-RU" dirty="0"/>
              <a:t>чел.</a:t>
            </a:r>
          </a:p>
          <a:p>
            <a:r>
              <a:rPr lang="ru-RU" altLang="ru-RU" dirty="0"/>
              <a:t>Дети до 17 лет </a:t>
            </a:r>
            <a:r>
              <a:rPr lang="ru-RU" altLang="ru-RU" dirty="0" smtClean="0"/>
              <a:t> –  </a:t>
            </a:r>
            <a:r>
              <a:rPr lang="ru-RU" altLang="ru-RU" dirty="0" smtClean="0">
                <a:solidFill>
                  <a:srgbClr val="153261"/>
                </a:solidFill>
              </a:rPr>
              <a:t>5 491 </a:t>
            </a:r>
            <a:r>
              <a:rPr lang="ru-RU" altLang="ru-RU" dirty="0"/>
              <a:t>чел.</a:t>
            </a:r>
          </a:p>
          <a:p>
            <a:r>
              <a:rPr lang="ru-RU" altLang="ru-RU" dirty="0"/>
              <a:t>Количество жилых домов </a:t>
            </a:r>
            <a:r>
              <a:rPr lang="ru-RU" altLang="ru-RU" dirty="0" smtClean="0"/>
              <a:t> –  </a:t>
            </a:r>
            <a:r>
              <a:rPr lang="ru-RU" altLang="ru-RU" dirty="0" smtClean="0">
                <a:solidFill>
                  <a:srgbClr val="153261"/>
                </a:solidFill>
              </a:rPr>
              <a:t>270 </a:t>
            </a:r>
            <a:r>
              <a:rPr lang="ru-RU" altLang="ru-RU" dirty="0" smtClean="0"/>
              <a:t>ед.</a:t>
            </a:r>
            <a:endParaRPr lang="ru-RU" altLang="ru-RU" dirty="0"/>
          </a:p>
          <a:p>
            <a:r>
              <a:rPr lang="ru-RU" altLang="ru-RU" dirty="0" smtClean="0"/>
              <a:t>Площадь зеленых насаждений  –  </a:t>
            </a:r>
            <a:r>
              <a:rPr lang="ru-RU" altLang="ru-RU" dirty="0" smtClean="0">
                <a:solidFill>
                  <a:srgbClr val="153261"/>
                </a:solidFill>
              </a:rPr>
              <a:t>2,285</a:t>
            </a:r>
            <a:r>
              <a:rPr lang="ru-RU" altLang="ru-RU" dirty="0" smtClean="0"/>
              <a:t> </a:t>
            </a:r>
            <a:r>
              <a:rPr lang="ru-RU" altLang="ru-RU" dirty="0"/>
              <a:t>га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785156" y="2328094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Общие </a:t>
            </a:r>
            <a:r>
              <a:rPr lang="ru-RU" dirty="0"/>
              <a:t>сведения на текущий период 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129360" y="3050332"/>
            <a:ext cx="5904968" cy="1247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Внутригородское муниципальное образование МО Васильевский расположено в Василеостровском районе Санкт-Петербурга, города федерального значения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805" y="3858385"/>
            <a:ext cx="3333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5" name="Выноска со стрелкой вверх 14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969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/>
              <a:t>муниципального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48004" y="3095240"/>
            <a:ext cx="5746068" cy="3374571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/>
              <a:t>Детские дошкольные учреждения  –  </a:t>
            </a:r>
            <a:r>
              <a:rPr lang="ru-RU" altLang="ru-RU" dirty="0">
                <a:solidFill>
                  <a:srgbClr val="153261"/>
                </a:solidFill>
              </a:rPr>
              <a:t>5 </a:t>
            </a:r>
            <a:r>
              <a:rPr lang="ru-RU" altLang="ru-RU" dirty="0"/>
              <a:t>ед.</a:t>
            </a:r>
          </a:p>
          <a:p>
            <a:r>
              <a:rPr lang="ru-RU" altLang="ru-RU" dirty="0"/>
              <a:t>Общеобразовательные школы и лицеи  –  </a:t>
            </a:r>
            <a:r>
              <a:rPr lang="ru-RU" altLang="ru-RU" dirty="0">
                <a:solidFill>
                  <a:srgbClr val="153261"/>
                </a:solidFill>
              </a:rPr>
              <a:t>4 </a:t>
            </a:r>
            <a:r>
              <a:rPr lang="ru-RU" altLang="ru-RU" dirty="0"/>
              <a:t>ед.</a:t>
            </a:r>
          </a:p>
          <a:p>
            <a:r>
              <a:rPr lang="ru-RU" altLang="ru-RU" dirty="0" smtClean="0"/>
              <a:t>Спортивные сооружения – </a:t>
            </a:r>
            <a:r>
              <a:rPr lang="ru-RU" altLang="ru-RU" dirty="0" smtClean="0">
                <a:solidFill>
                  <a:srgbClr val="002060"/>
                </a:solidFill>
              </a:rPr>
              <a:t>28</a:t>
            </a:r>
            <a:r>
              <a:rPr lang="ru-RU" altLang="ru-RU" dirty="0" smtClean="0"/>
              <a:t> ед.</a:t>
            </a:r>
          </a:p>
          <a:p>
            <a:r>
              <a:rPr lang="ru-RU" altLang="ru-RU" dirty="0" smtClean="0"/>
              <a:t>Организации здравоохранения </a:t>
            </a:r>
            <a:r>
              <a:rPr lang="ru-RU" altLang="ru-RU" dirty="0"/>
              <a:t>– </a:t>
            </a:r>
            <a:r>
              <a:rPr lang="ru-RU" altLang="ru-RU" dirty="0" smtClean="0">
                <a:solidFill>
                  <a:srgbClr val="153261"/>
                </a:solidFill>
              </a:rPr>
              <a:t>8 </a:t>
            </a:r>
            <a:r>
              <a:rPr lang="ru-RU" altLang="ru-RU" dirty="0"/>
              <a:t>ед.</a:t>
            </a:r>
          </a:p>
          <a:p>
            <a:r>
              <a:rPr lang="ru-RU" altLang="ru-RU" dirty="0" smtClean="0"/>
              <a:t>Предприятия </a:t>
            </a:r>
            <a:r>
              <a:rPr lang="ru-RU" altLang="ru-RU" dirty="0"/>
              <a:t>общественного </a:t>
            </a:r>
            <a:r>
              <a:rPr lang="ru-RU" altLang="ru-RU" dirty="0" smtClean="0"/>
              <a:t>питания – </a:t>
            </a:r>
            <a:r>
              <a:rPr lang="ru-RU" altLang="ru-RU" dirty="0" smtClean="0">
                <a:solidFill>
                  <a:srgbClr val="002060"/>
                </a:solidFill>
              </a:rPr>
              <a:t>78</a:t>
            </a:r>
            <a:r>
              <a:rPr lang="ru-RU" altLang="ru-RU" dirty="0" smtClean="0"/>
              <a:t> ед.</a:t>
            </a:r>
            <a:endParaRPr lang="ru-RU" altLang="ru-RU" dirty="0"/>
          </a:p>
          <a:p>
            <a:r>
              <a:rPr lang="ru-RU" altLang="ru-RU" dirty="0" smtClean="0"/>
              <a:t>Организации </a:t>
            </a:r>
            <a:r>
              <a:rPr lang="ru-RU" altLang="ru-RU" dirty="0"/>
              <a:t>бытового </a:t>
            </a:r>
            <a:r>
              <a:rPr lang="ru-RU" altLang="ru-RU" dirty="0" smtClean="0"/>
              <a:t>обслуживания – </a:t>
            </a:r>
            <a:r>
              <a:rPr lang="ru-RU" altLang="ru-RU" dirty="0" smtClean="0">
                <a:solidFill>
                  <a:srgbClr val="002060"/>
                </a:solidFill>
              </a:rPr>
              <a:t>99</a:t>
            </a:r>
            <a:r>
              <a:rPr lang="ru-RU" altLang="ru-RU" dirty="0" smtClean="0"/>
              <a:t> ед.</a:t>
            </a:r>
            <a:endParaRPr lang="ru-RU" altLang="ru-RU" dirty="0"/>
          </a:p>
          <a:p>
            <a:r>
              <a:rPr lang="ru-RU" altLang="ru-RU" dirty="0" smtClean="0"/>
              <a:t>Продуктовых магазина </a:t>
            </a:r>
            <a:r>
              <a:rPr lang="ru-RU" altLang="ru-RU" dirty="0"/>
              <a:t>– </a:t>
            </a:r>
            <a:r>
              <a:rPr lang="ru-RU" altLang="ru-RU" dirty="0" smtClean="0">
                <a:solidFill>
                  <a:srgbClr val="002060"/>
                </a:solidFill>
              </a:rPr>
              <a:t>82</a:t>
            </a:r>
            <a:r>
              <a:rPr lang="ru-RU" altLang="ru-RU" dirty="0" smtClean="0"/>
              <a:t> ед.</a:t>
            </a:r>
          </a:p>
          <a:p>
            <a:r>
              <a:rPr lang="ru-RU" altLang="ru-RU" dirty="0" smtClean="0"/>
              <a:t>Непродовольственных магазинов – </a:t>
            </a:r>
            <a:r>
              <a:rPr lang="ru-RU" altLang="ru-RU" dirty="0" smtClean="0">
                <a:solidFill>
                  <a:srgbClr val="002060"/>
                </a:solidFill>
              </a:rPr>
              <a:t>127</a:t>
            </a:r>
            <a:r>
              <a:rPr lang="ru-RU" altLang="ru-RU" dirty="0" smtClean="0"/>
              <a:t> ед.</a:t>
            </a:r>
          </a:p>
          <a:p>
            <a:r>
              <a:rPr lang="ru-RU" altLang="ru-RU" dirty="0" smtClean="0"/>
              <a:t>Банно-прачечных объектов – </a:t>
            </a:r>
            <a:r>
              <a:rPr lang="ru-RU" altLang="ru-RU" dirty="0" smtClean="0">
                <a:solidFill>
                  <a:srgbClr val="002060"/>
                </a:solidFill>
              </a:rPr>
              <a:t>5</a:t>
            </a:r>
            <a:r>
              <a:rPr lang="ru-RU" altLang="ru-RU" dirty="0" smtClean="0"/>
              <a:t> ед. </a:t>
            </a:r>
            <a:endParaRPr lang="ru-RU" altLang="ru-RU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785156" y="2328094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Общие </a:t>
            </a:r>
            <a:r>
              <a:rPr lang="ru-RU" dirty="0"/>
              <a:t>сведения на текущий </a:t>
            </a:r>
            <a:r>
              <a:rPr lang="ru-RU" dirty="0" smtClean="0"/>
              <a:t>период (продолжение) </a:t>
            </a:r>
            <a:endParaRPr lang="ru-RU" dirty="0"/>
          </a:p>
        </p:txBody>
      </p:sp>
      <p:pic>
        <p:nvPicPr>
          <p:cNvPr id="2050" name="Picture 2" descr="C:\Users\НИКОиПО\Desktop\photo_1-1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288" y="3614469"/>
            <a:ext cx="4063042" cy="30020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Выноска со стрелкой вверх 11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5808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34242" y="825865"/>
            <a:ext cx="9313913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показатели социально-экономического развития 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з</a:t>
            </a:r>
            <a:r>
              <a:rPr lang="ru-RU" b="1" dirty="0" smtClean="0"/>
              <a:t>а 2016-2018 годы, на текущий 2019 </a:t>
            </a:r>
            <a:r>
              <a:rPr lang="ru-RU" b="1" dirty="0"/>
              <a:t>год </a:t>
            </a:r>
            <a:r>
              <a:rPr lang="ru-RU" b="1" dirty="0" smtClean="0"/>
              <a:t>и 2020-2021 годы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</a:t>
            </a:r>
            <a:r>
              <a:rPr lang="ru-RU" b="1" dirty="0" smtClean="0"/>
              <a:t>в рублях на человека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9484"/>
              </p:ext>
            </p:extLst>
          </p:nvPr>
        </p:nvGraphicFramePr>
        <p:xfrm>
          <a:off x="2743449" y="2764971"/>
          <a:ext cx="7767154" cy="381770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30523"/>
                <a:gridCol w="706105"/>
                <a:gridCol w="706105"/>
                <a:gridCol w="706105"/>
                <a:gridCol w="809471"/>
                <a:gridCol w="718248"/>
                <a:gridCol w="590597"/>
              </a:tblGrid>
              <a:tr h="2767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Показатели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Плановый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6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Доходы бюджета муниципального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2 191,40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1 966,14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2 284,24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2383,69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2 455,30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2 495,97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856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Расходы бюджета муниципального образования,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just" fontAlgn="ctr"/>
                      <a:r>
                        <a:rPr lang="ru-RU" sz="1000" u="none" strike="noStrike" dirty="0" smtClean="0">
                          <a:effectLst/>
                        </a:rPr>
                        <a:t>в </a:t>
                      </a:r>
                      <a:r>
                        <a:rPr lang="ru-RU" sz="1000" u="none" strike="noStrike" dirty="0">
                          <a:effectLst/>
                        </a:rPr>
                        <a:t>том числе: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2 031,10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2 193,53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2 263,24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2636,31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2 455,30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2 495,97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558,89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539,93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612,12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524,73</a:t>
                      </a:r>
                    </a:p>
                  </a:txBody>
                  <a:tcPr marL="9525" marR="9525" marT="9525" marB="0" anchor="ctr"/>
                </a:tc>
              </a:tr>
              <a:tr h="2659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национальную </a:t>
                      </a:r>
                      <a:r>
                        <a:rPr lang="ru-RU" sz="1000" u="none" strike="noStrike" dirty="0" smtClean="0">
                          <a:effectLst/>
                        </a:rPr>
                        <a:t>безопасность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3,78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национальную экономику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20,29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21,10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жилищно-коммунальное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966,39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1006,30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979,09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987,30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охрану окружающей среды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3,30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12,27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культуру и кинематографию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518,84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444,99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458,98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социальную политику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363,29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390,36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физическую культуру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51,93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51,62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средства массовой информации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42,78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42,52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Выноска со стрелкой вверх 1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60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на 2019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85149" y="5866309"/>
            <a:ext cx="8762999" cy="54586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altLang="ru-RU" sz="1400" dirty="0"/>
              <a:t>4</a:t>
            </a:r>
            <a:r>
              <a:rPr lang="ru-RU" altLang="ru-RU" sz="1400" dirty="0" smtClean="0"/>
              <a:t>. Выполнение </a:t>
            </a:r>
            <a:r>
              <a:rPr lang="ru-RU" altLang="ru-RU" sz="1400" dirty="0"/>
              <a:t>отдельных государственных полномочий по опеке и </a:t>
            </a:r>
            <a:r>
              <a:rPr lang="ru-RU" altLang="ru-RU" sz="1400" dirty="0" smtClean="0"/>
              <a:t>попечительству, а также </a:t>
            </a:r>
            <a:r>
              <a:rPr lang="ru-RU" altLang="ru-RU" sz="1400" dirty="0"/>
              <a:t>по составлению протоколов об административных </a:t>
            </a:r>
            <a:r>
              <a:rPr lang="ru-RU" altLang="ru-RU" sz="1400" dirty="0" smtClean="0"/>
              <a:t>правонарушениях.</a:t>
            </a:r>
            <a:endParaRPr lang="ru-RU" altLang="ru-RU" sz="1400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7012"/>
            <a:ext cx="8915399" cy="444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Основные задачи бюджетной политики</a:t>
            </a:r>
            <a:endParaRPr lang="ru-RU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785149" y="5028654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2</a:t>
            </a:r>
            <a:r>
              <a:rPr lang="ru-RU" altLang="ru-RU" sz="1400" dirty="0" smtClean="0"/>
              <a:t>. </a:t>
            </a:r>
            <a:r>
              <a:rPr lang="ru-RU" altLang="ru-RU" sz="1400" dirty="0"/>
              <a:t>У</a:t>
            </a:r>
            <a:r>
              <a:rPr lang="ru-RU" sz="1400" dirty="0" smtClean="0"/>
              <a:t>лучшение </a:t>
            </a:r>
            <a:r>
              <a:rPr lang="ru-RU" sz="1400" dirty="0"/>
              <a:t>качества </a:t>
            </a:r>
            <a:r>
              <a:rPr lang="ru-RU" sz="1400" dirty="0" smtClean="0"/>
              <a:t>жизни </a:t>
            </a:r>
            <a:r>
              <a:rPr lang="ru-RU" sz="1400" dirty="0"/>
              <a:t>граждан, проживающих на территории муниципального округа</a:t>
            </a:r>
            <a:r>
              <a:rPr lang="ru-RU" altLang="ru-RU" sz="1400" dirty="0" smtClean="0"/>
              <a:t>;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785149" y="4620760"/>
            <a:ext cx="8762999" cy="293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 smtClean="0"/>
              <a:t>1. Благоустройство территории муниципального округа;</a:t>
            </a: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785149" y="5452314"/>
            <a:ext cx="8762999" cy="321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3</a:t>
            </a:r>
            <a:r>
              <a:rPr lang="ru-RU" altLang="ru-RU" sz="1400" dirty="0" smtClean="0"/>
              <a:t>. Эффективное исполнение социально-значимых ведомственных целевых программ;</a:t>
            </a:r>
            <a:endParaRPr lang="ru-RU" altLang="ru-RU" sz="1400" dirty="0"/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785148" y="2594297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2</a:t>
            </a:r>
            <a:r>
              <a:rPr lang="ru-RU" altLang="ru-RU" sz="1400" dirty="0" smtClean="0"/>
              <a:t>. Совершенствование нормативно-правового регулирования бюджетного процесса;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785150" y="3506744"/>
            <a:ext cx="8762999" cy="528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 smtClean="0"/>
              <a:t>4. Повышение качества ведомственных целевых программ и расширение их использования в бюджетном планировании.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2785150" y="2990815"/>
            <a:ext cx="8762999" cy="495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3</a:t>
            </a:r>
            <a:r>
              <a:rPr lang="ru-RU" altLang="ru-RU" sz="1400" dirty="0" smtClean="0"/>
              <a:t>. Повышение эффективности финансовых взаимоотношений с бюджетами Санкт-Петербурга;</a:t>
            </a:r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>
          <a:xfrm>
            <a:off x="2785148" y="2214432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1</a:t>
            </a:r>
            <a:r>
              <a:rPr lang="ru-RU" altLang="ru-RU" sz="1400" dirty="0" smtClean="0"/>
              <a:t>. Повышение эффективности оказания муниципальных услуг;</a:t>
            </a:r>
          </a:p>
        </p:txBody>
      </p:sp>
      <p:sp>
        <p:nvSpPr>
          <p:cNvPr id="16" name="Подзаголовок 4"/>
          <p:cNvSpPr txBox="1">
            <a:spLocks/>
          </p:cNvSpPr>
          <p:nvPr/>
        </p:nvSpPr>
        <p:spPr>
          <a:xfrm>
            <a:off x="2632756" y="4178190"/>
            <a:ext cx="8915399" cy="336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Приоритеты бюджетной политики</a:t>
            </a:r>
            <a:endParaRPr lang="ru-RU" dirty="0"/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141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7650</TotalTime>
  <Words>2765</Words>
  <Application>Microsoft Office PowerPoint</Application>
  <PresentationFormat>Широкоэкранный</PresentationFormat>
  <Paragraphs>858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Consolas</vt:lpstr>
      <vt:lpstr>Times New Roman</vt:lpstr>
      <vt:lpstr>Wingdings 3</vt:lpstr>
      <vt:lpstr>Легкий дым</vt:lpstr>
      <vt:lpstr>Бюджет на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382</cp:revision>
  <dcterms:created xsi:type="dcterms:W3CDTF">2017-09-11T10:04:56Z</dcterms:created>
  <dcterms:modified xsi:type="dcterms:W3CDTF">2019-10-31T08:18:17Z</dcterms:modified>
</cp:coreProperties>
</file>